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8.svg" ContentType="image/svg+xml"/>
  <Override PartName="/ppt/media/image4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18"/>
  </p:notesMasterIdLst>
  <p:handoutMasterIdLst>
    <p:handoutMasterId r:id="rId39"/>
  </p:handoutMasterIdLst>
  <p:sldIdLst>
    <p:sldId id="260" r:id="rId4"/>
    <p:sldId id="317" r:id="rId5"/>
    <p:sldId id="270" r:id="rId6"/>
    <p:sldId id="332" r:id="rId7"/>
    <p:sldId id="346" r:id="rId8"/>
    <p:sldId id="331" r:id="rId9"/>
    <p:sldId id="348" r:id="rId10"/>
    <p:sldId id="347" r:id="rId11"/>
    <p:sldId id="349" r:id="rId12"/>
    <p:sldId id="350" r:id="rId13"/>
    <p:sldId id="351" r:id="rId14"/>
    <p:sldId id="352" r:id="rId15"/>
    <p:sldId id="353" r:id="rId16"/>
    <p:sldId id="354" r:id="rId17"/>
    <p:sldId id="355" r:id="rId19"/>
    <p:sldId id="356" r:id="rId20"/>
    <p:sldId id="358" r:id="rId21"/>
    <p:sldId id="370" r:id="rId22"/>
    <p:sldId id="371" r:id="rId23"/>
    <p:sldId id="372" r:id="rId24"/>
    <p:sldId id="373" r:id="rId25"/>
    <p:sldId id="359" r:id="rId26"/>
    <p:sldId id="360" r:id="rId27"/>
    <p:sldId id="362" r:id="rId28"/>
    <p:sldId id="363" r:id="rId29"/>
    <p:sldId id="366" r:id="rId30"/>
    <p:sldId id="364" r:id="rId31"/>
    <p:sldId id="365" r:id="rId32"/>
    <p:sldId id="367" r:id="rId33"/>
    <p:sldId id="368" r:id="rId34"/>
    <p:sldId id="369" r:id="rId35"/>
    <p:sldId id="374" r:id="rId36"/>
    <p:sldId id="375" r:id="rId37"/>
    <p:sldId id="288" r:id="rId38"/>
  </p:sldIdLst>
  <p:sldSz cx="12192000" cy="6858000"/>
  <p:notesSz cx="6858000" cy="9144000"/>
  <p:custDataLst>
    <p:tags r:id="rId43"/>
  </p:custDataLst>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 userDrawn="1">
          <p15:clr>
            <a:srgbClr val="A4A3A4"/>
          </p15:clr>
        </p15:guide>
        <p15:guide id="2" orient="horz" pos="1118" userDrawn="1">
          <p15:clr>
            <a:srgbClr val="A4A3A4"/>
          </p15:clr>
        </p15:guide>
        <p15:guide id="3" orient="horz" pos="2342" userDrawn="1">
          <p15:clr>
            <a:srgbClr val="A4A3A4"/>
          </p15:clr>
        </p15:guide>
        <p15:guide id="4" orient="horz" pos="3234" userDrawn="1">
          <p15:clr>
            <a:srgbClr val="A4A3A4"/>
          </p15:clr>
        </p15:guide>
        <p15:guide id="5" pos="6745" userDrawn="1">
          <p15:clr>
            <a:srgbClr val="A4A3A4"/>
          </p15:clr>
        </p15:guide>
        <p15:guide id="6" pos="197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0174AB"/>
    <a:srgbClr val="92D14F"/>
    <a:srgbClr val="666666"/>
    <a:srgbClr val="BFC0C0"/>
    <a:srgbClr val="9F9D9A"/>
    <a:srgbClr val="0A377B"/>
    <a:srgbClr val="083F80"/>
    <a:srgbClr val="1F497D"/>
    <a:srgbClr val="9677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5" autoAdjust="0"/>
    <p:restoredTop sz="94660"/>
  </p:normalViewPr>
  <p:slideViewPr>
    <p:cSldViewPr snapToGrid="0" showGuides="1">
      <p:cViewPr varScale="1">
        <p:scale>
          <a:sx n="114" d="100"/>
          <a:sy n="114" d="100"/>
        </p:scale>
        <p:origin x="-1806" y="-108"/>
      </p:cViewPr>
      <p:guideLst>
        <p:guide orient="horz" pos="293"/>
        <p:guide orient="horz" pos="1118"/>
        <p:guide orient="horz" pos="2342"/>
        <p:guide orient="horz" pos="3234"/>
        <p:guide pos="6745"/>
        <p:guide pos="1970"/>
      </p:guideLst>
    </p:cSldViewPr>
  </p:slideViewPr>
  <p:notesTextViewPr>
    <p:cViewPr>
      <p:scale>
        <a:sx n="1" d="1"/>
        <a:sy n="1" d="1"/>
      </p:scale>
      <p:origin x="0" y="0"/>
    </p:cViewPr>
  </p:notesTextViewPr>
  <p:sorterViewPr>
    <p:cViewPr>
      <p:scale>
        <a:sx n="110" d="100"/>
        <a:sy n="110" d="100"/>
      </p:scale>
      <p:origin x="0" y="13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202.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handoutMaster" Target="handoutMasters/handoutMaster1.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notesMaster" Target="notesMasters/notesMaster1.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5" Type="http://schemas.openxmlformats.org/officeDocument/2006/relationships/image" Target="../media/image24.wmf"/><Relationship Id="rId4" Type="http://schemas.openxmlformats.org/officeDocument/2006/relationships/image" Target="../media/image23.wmf"/><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0A7A06-B06E-4BA1-8343-1CCBE8492F9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A2CBA-E486-4DC8-8696-C7854B0A28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mn-ea"/>
                <a:cs typeface="+mn-ea"/>
                <a:sym typeface="+mn-ea"/>
              </a:rPr>
              <a:t>相较于传统机器学习，深度学习的方式可完成原始数据端到结果端的学习，而不需经历建立复杂的人工特征工程构建。</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ags" Target="../tags/tag58.xml"/><Relationship Id="rId3" Type="http://schemas.openxmlformats.org/officeDocument/2006/relationships/image" Target="../media/image2.png"/><Relationship Id="rId2" Type="http://schemas.openxmlformats.org/officeDocument/2006/relationships/tags" Target="../tags/tag57.xml"/><Relationship Id="rId1" Type="http://schemas.openxmlformats.org/officeDocument/2006/relationships/tags" Target="../tags/tag56.xml"/></Relationships>
</file>

<file path=ppt/slides/_rels/slide11.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image" Target="../media/image3.png"/><Relationship Id="rId5" Type="http://schemas.openxmlformats.org/officeDocument/2006/relationships/tags" Target="../tags/tag62.xml"/><Relationship Id="rId4" Type="http://schemas.openxmlformats.org/officeDocument/2006/relationships/image" Target="../media/image2.png"/><Relationship Id="rId3" Type="http://schemas.openxmlformats.org/officeDocument/2006/relationships/tags" Target="../tags/tag61.xml"/><Relationship Id="rId2" Type="http://schemas.openxmlformats.org/officeDocument/2006/relationships/tags" Target="../tags/tag60.xml"/><Relationship Id="rId12" Type="http://schemas.openxmlformats.org/officeDocument/2006/relationships/slideLayout" Target="../slideLayouts/slideLayout18.xml"/><Relationship Id="rId11" Type="http://schemas.openxmlformats.org/officeDocument/2006/relationships/image" Target="../media/image15.png"/><Relationship Id="rId10" Type="http://schemas.openxmlformats.org/officeDocument/2006/relationships/tags" Target="../tags/tag65.xml"/><Relationship Id="rId1" Type="http://schemas.openxmlformats.org/officeDocument/2006/relationships/tags" Target="../tags/tag59.xml"/></Relationships>
</file>

<file path=ppt/slides/_rels/slide12.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70.xml"/><Relationship Id="rId6" Type="http://schemas.openxmlformats.org/officeDocument/2006/relationships/image" Target="../media/image3.png"/><Relationship Id="rId5" Type="http://schemas.openxmlformats.org/officeDocument/2006/relationships/tags" Target="../tags/tag69.xml"/><Relationship Id="rId4" Type="http://schemas.openxmlformats.org/officeDocument/2006/relationships/image" Target="../media/image2.png"/><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tags" Target="../tags/tag66.xml"/></Relationships>
</file>

<file path=ppt/slides/_rels/slide13.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image" Target="../media/image16.png"/><Relationship Id="rId7" Type="http://schemas.openxmlformats.org/officeDocument/2006/relationships/tags" Target="../tags/tag75.xml"/><Relationship Id="rId6" Type="http://schemas.openxmlformats.org/officeDocument/2006/relationships/image" Target="../media/image3.png"/><Relationship Id="rId5" Type="http://schemas.openxmlformats.org/officeDocument/2006/relationships/tags" Target="../tags/tag74.xml"/><Relationship Id="rId4" Type="http://schemas.openxmlformats.org/officeDocument/2006/relationships/image" Target="../media/image2.png"/><Relationship Id="rId3" Type="http://schemas.openxmlformats.org/officeDocument/2006/relationships/tags" Target="../tags/tag73.xml"/><Relationship Id="rId2" Type="http://schemas.openxmlformats.org/officeDocument/2006/relationships/tags" Target="../tags/tag72.xml"/><Relationship Id="rId10" Type="http://schemas.openxmlformats.org/officeDocument/2006/relationships/slideLayout" Target="../slideLayouts/slideLayout18.xml"/><Relationship Id="rId1" Type="http://schemas.openxmlformats.org/officeDocument/2006/relationships/tags" Target="../tags/tag71.xml"/></Relationships>
</file>

<file path=ppt/slides/_rels/slide14.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tags" Target="../tags/tag82.xml"/><Relationship Id="rId7" Type="http://schemas.openxmlformats.org/officeDocument/2006/relationships/tags" Target="../tags/tag81.xml"/><Relationship Id="rId6" Type="http://schemas.openxmlformats.org/officeDocument/2006/relationships/image" Target="../media/image3.png"/><Relationship Id="rId5" Type="http://schemas.openxmlformats.org/officeDocument/2006/relationships/tags" Target="../tags/tag80.xml"/><Relationship Id="rId4" Type="http://schemas.openxmlformats.org/officeDocument/2006/relationships/image" Target="../media/image2.png"/><Relationship Id="rId3" Type="http://schemas.openxmlformats.org/officeDocument/2006/relationships/tags" Target="../tags/tag79.xml"/><Relationship Id="rId2" Type="http://schemas.openxmlformats.org/officeDocument/2006/relationships/tags" Target="../tags/tag78.xml"/><Relationship Id="rId14" Type="http://schemas.openxmlformats.org/officeDocument/2006/relationships/notesSlide" Target="../notesSlides/notesSlide1.xml"/><Relationship Id="rId13" Type="http://schemas.openxmlformats.org/officeDocument/2006/relationships/slideLayout" Target="../slideLayouts/slideLayout18.xml"/><Relationship Id="rId12" Type="http://schemas.openxmlformats.org/officeDocument/2006/relationships/image" Target="../media/image19.png"/><Relationship Id="rId11" Type="http://schemas.openxmlformats.org/officeDocument/2006/relationships/tags" Target="../tags/tag83.xml"/><Relationship Id="rId10" Type="http://schemas.openxmlformats.org/officeDocument/2006/relationships/image" Target="../media/image18.svg"/><Relationship Id="rId1" Type="http://schemas.openxmlformats.org/officeDocument/2006/relationships/tags" Target="../tags/tag77.xml"/></Relationships>
</file>

<file path=ppt/slides/_rels/slide15.xml.rels><?xml version="1.0" encoding="UTF-8" standalone="yes"?>
<Relationships xmlns="http://schemas.openxmlformats.org/package/2006/relationships"><Relationship Id="rId9" Type="http://schemas.openxmlformats.org/officeDocument/2006/relationships/image" Target="../media/image20.wmf"/><Relationship Id="rId8" Type="http://schemas.openxmlformats.org/officeDocument/2006/relationships/oleObject" Target="../embeddings/oleObject1.bin"/><Relationship Id="rId7" Type="http://schemas.openxmlformats.org/officeDocument/2006/relationships/tags" Target="../tags/tag88.xml"/><Relationship Id="rId6" Type="http://schemas.openxmlformats.org/officeDocument/2006/relationships/image" Target="../media/image3.png"/><Relationship Id="rId5" Type="http://schemas.openxmlformats.org/officeDocument/2006/relationships/tags" Target="../tags/tag87.xml"/><Relationship Id="rId4" Type="http://schemas.openxmlformats.org/officeDocument/2006/relationships/image" Target="../media/image2.png"/><Relationship Id="rId3" Type="http://schemas.openxmlformats.org/officeDocument/2006/relationships/tags" Target="../tags/tag86.xml"/><Relationship Id="rId25" Type="http://schemas.openxmlformats.org/officeDocument/2006/relationships/vmlDrawing" Target="../drawings/vmlDrawing1.vml"/><Relationship Id="rId24" Type="http://schemas.openxmlformats.org/officeDocument/2006/relationships/slideLayout" Target="../slideLayouts/slideLayout18.xml"/><Relationship Id="rId23" Type="http://schemas.openxmlformats.org/officeDocument/2006/relationships/image" Target="../media/image25.png"/><Relationship Id="rId22" Type="http://schemas.openxmlformats.org/officeDocument/2006/relationships/tags" Target="../tags/tag93.xml"/><Relationship Id="rId21" Type="http://schemas.openxmlformats.org/officeDocument/2006/relationships/image" Target="../media/image24.wmf"/><Relationship Id="rId20" Type="http://schemas.openxmlformats.org/officeDocument/2006/relationships/oleObject" Target="../embeddings/oleObject5.bin"/><Relationship Id="rId2" Type="http://schemas.openxmlformats.org/officeDocument/2006/relationships/tags" Target="../tags/tag85.xml"/><Relationship Id="rId19" Type="http://schemas.openxmlformats.org/officeDocument/2006/relationships/tags" Target="../tags/tag92.xml"/><Relationship Id="rId18" Type="http://schemas.openxmlformats.org/officeDocument/2006/relationships/image" Target="../media/image23.wmf"/><Relationship Id="rId17" Type="http://schemas.openxmlformats.org/officeDocument/2006/relationships/oleObject" Target="../embeddings/oleObject4.bin"/><Relationship Id="rId16" Type="http://schemas.openxmlformats.org/officeDocument/2006/relationships/tags" Target="../tags/tag91.xml"/><Relationship Id="rId15" Type="http://schemas.openxmlformats.org/officeDocument/2006/relationships/image" Target="../media/image22.wmf"/><Relationship Id="rId14" Type="http://schemas.openxmlformats.org/officeDocument/2006/relationships/oleObject" Target="../embeddings/oleObject3.bin"/><Relationship Id="rId13" Type="http://schemas.openxmlformats.org/officeDocument/2006/relationships/tags" Target="../tags/tag90.xml"/><Relationship Id="rId12" Type="http://schemas.openxmlformats.org/officeDocument/2006/relationships/image" Target="../media/image21.wmf"/><Relationship Id="rId11" Type="http://schemas.openxmlformats.org/officeDocument/2006/relationships/oleObject" Target="../embeddings/oleObject2.bin"/><Relationship Id="rId10" Type="http://schemas.openxmlformats.org/officeDocument/2006/relationships/tags" Target="../tags/tag89.xml"/><Relationship Id="rId1" Type="http://schemas.openxmlformats.org/officeDocument/2006/relationships/tags" Target="../tags/tag84.xml"/></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tags" Target="../tags/tag97.xml"/><Relationship Id="rId4" Type="http://schemas.openxmlformats.org/officeDocument/2006/relationships/image" Target="../media/image2.png"/><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s>
</file>

<file path=ppt/slides/_rels/slide17.xml.rels><?xml version="1.0" encoding="UTF-8" standalone="yes"?>
<Relationships xmlns="http://schemas.openxmlformats.org/package/2006/relationships"><Relationship Id="rId9" Type="http://schemas.openxmlformats.org/officeDocument/2006/relationships/image" Target="../media/image27.jpeg"/><Relationship Id="rId8" Type="http://schemas.openxmlformats.org/officeDocument/2006/relationships/image" Target="../media/image26.jpeg"/><Relationship Id="rId7" Type="http://schemas.openxmlformats.org/officeDocument/2006/relationships/tags" Target="../tags/tag102.xml"/><Relationship Id="rId6" Type="http://schemas.openxmlformats.org/officeDocument/2006/relationships/image" Target="../media/image3.png"/><Relationship Id="rId5" Type="http://schemas.openxmlformats.org/officeDocument/2006/relationships/tags" Target="../tags/tag101.xml"/><Relationship Id="rId4" Type="http://schemas.openxmlformats.org/officeDocument/2006/relationships/image" Target="../media/image2.png"/><Relationship Id="rId3" Type="http://schemas.openxmlformats.org/officeDocument/2006/relationships/tags" Target="../tags/tag100.xml"/><Relationship Id="rId2" Type="http://schemas.openxmlformats.org/officeDocument/2006/relationships/tags" Target="../tags/tag99.xml"/><Relationship Id="rId13" Type="http://schemas.openxmlformats.org/officeDocument/2006/relationships/slideLayout" Target="../slideLayouts/slideLayout18.xml"/><Relationship Id="rId12" Type="http://schemas.openxmlformats.org/officeDocument/2006/relationships/image" Target="../media/image30.jpeg"/><Relationship Id="rId11" Type="http://schemas.openxmlformats.org/officeDocument/2006/relationships/image" Target="../media/image29.jpeg"/><Relationship Id="rId10" Type="http://schemas.openxmlformats.org/officeDocument/2006/relationships/image" Target="../media/image28.jpeg"/><Relationship Id="rId1" Type="http://schemas.openxmlformats.org/officeDocument/2006/relationships/tags" Target="../tags/tag98.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31.png"/><Relationship Id="rId7" Type="http://schemas.openxmlformats.org/officeDocument/2006/relationships/tags" Target="../tags/tag107.xml"/><Relationship Id="rId6" Type="http://schemas.openxmlformats.org/officeDocument/2006/relationships/image" Target="../media/image3.png"/><Relationship Id="rId5" Type="http://schemas.openxmlformats.org/officeDocument/2006/relationships/tags" Target="../tags/tag106.xml"/><Relationship Id="rId4" Type="http://schemas.openxmlformats.org/officeDocument/2006/relationships/image" Target="../media/image2.png"/><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tags" Target="../tags/tag103.xml"/></Relationships>
</file>

<file path=ppt/slides/_rels/slide19.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image" Target="../media/image32.png"/><Relationship Id="rId7" Type="http://schemas.openxmlformats.org/officeDocument/2006/relationships/tags" Target="../tags/tag112.xml"/><Relationship Id="rId6" Type="http://schemas.openxmlformats.org/officeDocument/2006/relationships/image" Target="../media/image3.png"/><Relationship Id="rId5" Type="http://schemas.openxmlformats.org/officeDocument/2006/relationships/tags" Target="../tags/tag111.xml"/><Relationship Id="rId4" Type="http://schemas.openxmlformats.org/officeDocument/2006/relationships/image" Target="../media/image2.png"/><Relationship Id="rId3" Type="http://schemas.openxmlformats.org/officeDocument/2006/relationships/tags" Target="../tags/tag110.xml"/><Relationship Id="rId2" Type="http://schemas.openxmlformats.org/officeDocument/2006/relationships/tags" Target="../tags/tag109.xml"/><Relationship Id="rId11" Type="http://schemas.openxmlformats.org/officeDocument/2006/relationships/slideLayout" Target="../slideLayouts/slideLayout18.xml"/><Relationship Id="rId10" Type="http://schemas.openxmlformats.org/officeDocument/2006/relationships/image" Target="../media/image33.png"/><Relationship Id="rId1" Type="http://schemas.openxmlformats.org/officeDocument/2006/relationships/tags" Target="../tags/tag108.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ags" Target="../tags/tag7.xml"/><Relationship Id="rId3" Type="http://schemas.openxmlformats.org/officeDocument/2006/relationships/image" Target="../media/image2.png"/><Relationship Id="rId2" Type="http://schemas.openxmlformats.org/officeDocument/2006/relationships/tags" Target="../tags/tag6.xml"/><Relationship Id="rId1" Type="http://schemas.openxmlformats.org/officeDocument/2006/relationships/tags" Target="../tags/tag5.xml"/></Relationships>
</file>

<file path=ppt/slides/_rels/slide20.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image" Target="../media/image3.png"/><Relationship Id="rId5" Type="http://schemas.openxmlformats.org/officeDocument/2006/relationships/tags" Target="../tags/tag117.xml"/><Relationship Id="rId4" Type="http://schemas.openxmlformats.org/officeDocument/2006/relationships/image" Target="../media/image2.png"/><Relationship Id="rId3" Type="http://schemas.openxmlformats.org/officeDocument/2006/relationships/tags" Target="../tags/tag116.xml"/><Relationship Id="rId2" Type="http://schemas.openxmlformats.org/officeDocument/2006/relationships/tags" Target="../tags/tag115.xml"/><Relationship Id="rId10" Type="http://schemas.openxmlformats.org/officeDocument/2006/relationships/slideLayout" Target="../slideLayouts/slideLayout18.xml"/><Relationship Id="rId1" Type="http://schemas.openxmlformats.org/officeDocument/2006/relationships/tags" Target="../tags/tag114.xml"/></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35.png"/><Relationship Id="rId7" Type="http://schemas.openxmlformats.org/officeDocument/2006/relationships/tags" Target="../tags/tag124.xml"/><Relationship Id="rId6" Type="http://schemas.openxmlformats.org/officeDocument/2006/relationships/image" Target="../media/image3.png"/><Relationship Id="rId5" Type="http://schemas.openxmlformats.org/officeDocument/2006/relationships/tags" Target="../tags/tag123.xml"/><Relationship Id="rId4" Type="http://schemas.openxmlformats.org/officeDocument/2006/relationships/image" Target="../media/image2.png"/><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ags" Target="../tags/tag127.xml"/><Relationship Id="rId3" Type="http://schemas.openxmlformats.org/officeDocument/2006/relationships/image" Target="../media/image2.png"/><Relationship Id="rId2" Type="http://schemas.openxmlformats.org/officeDocument/2006/relationships/tags" Target="../tags/tag126.xml"/><Relationship Id="rId1" Type="http://schemas.openxmlformats.org/officeDocument/2006/relationships/tags" Target="../tags/tag125.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3.png"/><Relationship Id="rId7" Type="http://schemas.openxmlformats.org/officeDocument/2006/relationships/tags" Target="../tags/tag132.xml"/><Relationship Id="rId6" Type="http://schemas.openxmlformats.org/officeDocument/2006/relationships/image" Target="../media/image2.png"/><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image" Target="../media/image36.png"/><Relationship Id="rId1" Type="http://schemas.openxmlformats.org/officeDocument/2006/relationships/tags" Target="../tags/tag128.xml"/></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tags" Target="../tags/tag137.xml"/><Relationship Id="rId6" Type="http://schemas.openxmlformats.org/officeDocument/2006/relationships/image" Target="../media/image3.png"/><Relationship Id="rId5" Type="http://schemas.openxmlformats.org/officeDocument/2006/relationships/tags" Target="../tags/tag136.xml"/><Relationship Id="rId4" Type="http://schemas.openxmlformats.org/officeDocument/2006/relationships/image" Target="../media/image2.png"/><Relationship Id="rId3" Type="http://schemas.openxmlformats.org/officeDocument/2006/relationships/tags" Target="../tags/tag135.xml"/><Relationship Id="rId2" Type="http://schemas.openxmlformats.org/officeDocument/2006/relationships/tags" Target="../tags/tag134.xml"/><Relationship Id="rId1" Type="http://schemas.openxmlformats.org/officeDocument/2006/relationships/tags" Target="../tags/tag133.xml"/></Relationships>
</file>

<file path=ppt/slides/_rels/slide25.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image" Target="../media/image37.png"/><Relationship Id="rId7" Type="http://schemas.openxmlformats.org/officeDocument/2006/relationships/tags" Target="../tags/tag142.xml"/><Relationship Id="rId6" Type="http://schemas.openxmlformats.org/officeDocument/2006/relationships/image" Target="../media/image3.png"/><Relationship Id="rId5" Type="http://schemas.openxmlformats.org/officeDocument/2006/relationships/tags" Target="../tags/tag141.xml"/><Relationship Id="rId4" Type="http://schemas.openxmlformats.org/officeDocument/2006/relationships/image" Target="../media/image2.png"/><Relationship Id="rId3" Type="http://schemas.openxmlformats.org/officeDocument/2006/relationships/tags" Target="../tags/tag140.xml"/><Relationship Id="rId2" Type="http://schemas.openxmlformats.org/officeDocument/2006/relationships/tags" Target="../tags/tag139.xml"/><Relationship Id="rId15" Type="http://schemas.openxmlformats.org/officeDocument/2006/relationships/slideLayout" Target="../slideLayouts/slideLayout18.xml"/><Relationship Id="rId14" Type="http://schemas.openxmlformats.org/officeDocument/2006/relationships/image" Target="../media/image39.png"/><Relationship Id="rId13" Type="http://schemas.openxmlformats.org/officeDocument/2006/relationships/tags" Target="../tags/tag145.xml"/><Relationship Id="rId12" Type="http://schemas.openxmlformats.org/officeDocument/2006/relationships/image" Target="../media/image38.png"/><Relationship Id="rId11" Type="http://schemas.openxmlformats.org/officeDocument/2006/relationships/tags" Target="../tags/tag144.xml"/><Relationship Id="rId10" Type="http://schemas.openxmlformats.org/officeDocument/2006/relationships/image" Target="../media/image16.png"/><Relationship Id="rId1" Type="http://schemas.openxmlformats.org/officeDocument/2006/relationships/tags" Target="../tags/tag138.xml"/></Relationships>
</file>

<file path=ppt/slides/_rels/slide26.xml.rels><?xml version="1.0" encoding="UTF-8" standalone="yes"?>
<Relationships xmlns="http://schemas.openxmlformats.org/package/2006/relationships"><Relationship Id="rId9" Type="http://schemas.openxmlformats.org/officeDocument/2006/relationships/tags" Target="../tags/tag151.xml"/><Relationship Id="rId8" Type="http://schemas.openxmlformats.org/officeDocument/2006/relationships/image" Target="../media/image40.png"/><Relationship Id="rId7" Type="http://schemas.openxmlformats.org/officeDocument/2006/relationships/tags" Target="../tags/tag150.xml"/><Relationship Id="rId6" Type="http://schemas.openxmlformats.org/officeDocument/2006/relationships/image" Target="../media/image3.png"/><Relationship Id="rId5" Type="http://schemas.openxmlformats.org/officeDocument/2006/relationships/tags" Target="../tags/tag149.xml"/><Relationship Id="rId4" Type="http://schemas.openxmlformats.org/officeDocument/2006/relationships/image" Target="../media/image2.png"/><Relationship Id="rId3" Type="http://schemas.openxmlformats.org/officeDocument/2006/relationships/tags" Target="../tags/tag148.xml"/><Relationship Id="rId2" Type="http://schemas.openxmlformats.org/officeDocument/2006/relationships/tags" Target="../tags/tag147.xml"/><Relationship Id="rId11" Type="http://schemas.openxmlformats.org/officeDocument/2006/relationships/slideLayout" Target="../slideLayouts/slideLayout18.xml"/><Relationship Id="rId10" Type="http://schemas.openxmlformats.org/officeDocument/2006/relationships/image" Target="../media/image41.png"/><Relationship Id="rId1" Type="http://schemas.openxmlformats.org/officeDocument/2006/relationships/tags" Target="../tags/tag146.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42.png"/><Relationship Id="rId7" Type="http://schemas.openxmlformats.org/officeDocument/2006/relationships/tags" Target="../tags/tag156.xml"/><Relationship Id="rId6" Type="http://schemas.openxmlformats.org/officeDocument/2006/relationships/image" Target="../media/image3.png"/><Relationship Id="rId5" Type="http://schemas.openxmlformats.org/officeDocument/2006/relationships/tags" Target="../tags/tag155.xml"/><Relationship Id="rId4" Type="http://schemas.openxmlformats.org/officeDocument/2006/relationships/image" Target="../media/image2.png"/><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28.xml.rels><?xml version="1.0" encoding="UTF-8" standalone="yes"?>
<Relationships xmlns="http://schemas.openxmlformats.org/package/2006/relationships"><Relationship Id="rId9" Type="http://schemas.openxmlformats.org/officeDocument/2006/relationships/image" Target="../media/image43.wmf"/><Relationship Id="rId8" Type="http://schemas.openxmlformats.org/officeDocument/2006/relationships/oleObject" Target="../embeddings/oleObject6.bin"/><Relationship Id="rId7" Type="http://schemas.openxmlformats.org/officeDocument/2006/relationships/tags" Target="../tags/tag161.xml"/><Relationship Id="rId6" Type="http://schemas.openxmlformats.org/officeDocument/2006/relationships/image" Target="../media/image3.png"/><Relationship Id="rId5" Type="http://schemas.openxmlformats.org/officeDocument/2006/relationships/tags" Target="../tags/tag160.xml"/><Relationship Id="rId4" Type="http://schemas.openxmlformats.org/officeDocument/2006/relationships/image" Target="../media/image2.png"/><Relationship Id="rId3" Type="http://schemas.openxmlformats.org/officeDocument/2006/relationships/tags" Target="../tags/tag159.xml"/><Relationship Id="rId2" Type="http://schemas.openxmlformats.org/officeDocument/2006/relationships/tags" Target="../tags/tag158.xml"/><Relationship Id="rId19" Type="http://schemas.openxmlformats.org/officeDocument/2006/relationships/vmlDrawing" Target="../drawings/vmlDrawing2.vml"/><Relationship Id="rId18" Type="http://schemas.openxmlformats.org/officeDocument/2006/relationships/slideLayout" Target="../slideLayouts/slideLayout18.xml"/><Relationship Id="rId17" Type="http://schemas.openxmlformats.org/officeDocument/2006/relationships/image" Target="../media/image26.jpeg"/><Relationship Id="rId16" Type="http://schemas.openxmlformats.org/officeDocument/2006/relationships/tags" Target="../tags/tag164.xml"/><Relationship Id="rId15" Type="http://schemas.openxmlformats.org/officeDocument/2006/relationships/image" Target="../media/image45.wmf"/><Relationship Id="rId14" Type="http://schemas.openxmlformats.org/officeDocument/2006/relationships/oleObject" Target="../embeddings/oleObject8.bin"/><Relationship Id="rId13" Type="http://schemas.openxmlformats.org/officeDocument/2006/relationships/tags" Target="../tags/tag163.xml"/><Relationship Id="rId12" Type="http://schemas.openxmlformats.org/officeDocument/2006/relationships/image" Target="../media/image44.wmf"/><Relationship Id="rId11" Type="http://schemas.openxmlformats.org/officeDocument/2006/relationships/oleObject" Target="../embeddings/oleObject7.bin"/><Relationship Id="rId10" Type="http://schemas.openxmlformats.org/officeDocument/2006/relationships/tags" Target="../tags/tag162.xml"/><Relationship Id="rId1" Type="http://schemas.openxmlformats.org/officeDocument/2006/relationships/tags" Target="../tags/tag157.xml"/></Relationships>
</file>

<file path=ppt/slides/_rels/slide29.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46.png"/><Relationship Id="rId7" Type="http://schemas.openxmlformats.org/officeDocument/2006/relationships/tags" Target="../tags/tag169.xml"/><Relationship Id="rId6" Type="http://schemas.openxmlformats.org/officeDocument/2006/relationships/image" Target="../media/image3.png"/><Relationship Id="rId5" Type="http://schemas.openxmlformats.org/officeDocument/2006/relationships/tags" Target="../tags/tag168.xml"/><Relationship Id="rId4" Type="http://schemas.openxmlformats.org/officeDocument/2006/relationships/image" Target="../media/image2.png"/><Relationship Id="rId3" Type="http://schemas.openxmlformats.org/officeDocument/2006/relationships/tags" Target="../tags/tag167.xml"/><Relationship Id="rId2" Type="http://schemas.openxmlformats.org/officeDocument/2006/relationships/tags" Target="../tags/tag166.xml"/><Relationship Id="rId1" Type="http://schemas.openxmlformats.org/officeDocument/2006/relationships/tags" Target="../tags/tag165.xml"/></Relationships>
</file>

<file path=ppt/slides/_rels/slide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tags" Target="../tags/tag12.xml"/><Relationship Id="rId7" Type="http://schemas.openxmlformats.org/officeDocument/2006/relationships/image" Target="../media/image4.jpeg"/><Relationship Id="rId6" Type="http://schemas.openxmlformats.org/officeDocument/2006/relationships/tags" Target="../tags/tag11.xml"/><Relationship Id="rId5" Type="http://schemas.openxmlformats.org/officeDocument/2006/relationships/image" Target="../media/image3.png"/><Relationship Id="rId4" Type="http://schemas.openxmlformats.org/officeDocument/2006/relationships/tags" Target="../tags/tag10.xml"/><Relationship Id="rId3" Type="http://schemas.openxmlformats.org/officeDocument/2006/relationships/image" Target="../media/image2.png"/><Relationship Id="rId2" Type="http://schemas.openxmlformats.org/officeDocument/2006/relationships/tags" Target="../tags/tag9.xml"/><Relationship Id="rId1" Type="http://schemas.openxmlformats.org/officeDocument/2006/relationships/tags" Target="../tags/tag8.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tags" Target="../tags/tag173.xml"/><Relationship Id="rId4" Type="http://schemas.openxmlformats.org/officeDocument/2006/relationships/image" Target="../media/image2.png"/><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ags" Target="../tags/tag176.xml"/><Relationship Id="rId3" Type="http://schemas.openxmlformats.org/officeDocument/2006/relationships/image" Target="../media/image2.png"/><Relationship Id="rId2" Type="http://schemas.openxmlformats.org/officeDocument/2006/relationships/tags" Target="../tags/tag175.xml"/><Relationship Id="rId1" Type="http://schemas.openxmlformats.org/officeDocument/2006/relationships/tags" Target="../tags/tag174.xml"/></Relationships>
</file>

<file path=ppt/slides/_rels/slide32.xml.rels><?xml version="1.0" encoding="UTF-8" standalone="yes"?>
<Relationships xmlns="http://schemas.openxmlformats.org/package/2006/relationships"><Relationship Id="rId9" Type="http://schemas.openxmlformats.org/officeDocument/2006/relationships/tags" Target="../tags/tag183.xml"/><Relationship Id="rId8" Type="http://schemas.openxmlformats.org/officeDocument/2006/relationships/tags" Target="../tags/tag182.xml"/><Relationship Id="rId7" Type="http://schemas.openxmlformats.org/officeDocument/2006/relationships/tags" Target="../tags/tag181.xml"/><Relationship Id="rId6" Type="http://schemas.openxmlformats.org/officeDocument/2006/relationships/image" Target="../media/image3.png"/><Relationship Id="rId5" Type="http://schemas.openxmlformats.org/officeDocument/2006/relationships/tags" Target="../tags/tag180.xml"/><Relationship Id="rId4" Type="http://schemas.openxmlformats.org/officeDocument/2006/relationships/image" Target="../media/image2.png"/><Relationship Id="rId3" Type="http://schemas.openxmlformats.org/officeDocument/2006/relationships/tags" Target="../tags/tag179.xml"/><Relationship Id="rId2" Type="http://schemas.openxmlformats.org/officeDocument/2006/relationships/tags" Target="../tags/tag178.xml"/><Relationship Id="rId17" Type="http://schemas.openxmlformats.org/officeDocument/2006/relationships/slideLayout" Target="../slideLayouts/slideLayout18.xml"/><Relationship Id="rId16" Type="http://schemas.openxmlformats.org/officeDocument/2006/relationships/tags" Target="../tags/tag188.xml"/><Relationship Id="rId15" Type="http://schemas.openxmlformats.org/officeDocument/2006/relationships/tags" Target="../tags/tag187.xml"/><Relationship Id="rId14" Type="http://schemas.openxmlformats.org/officeDocument/2006/relationships/tags" Target="../tags/tag186.xml"/><Relationship Id="rId13" Type="http://schemas.openxmlformats.org/officeDocument/2006/relationships/image" Target="../media/image48.svg"/><Relationship Id="rId12" Type="http://schemas.openxmlformats.org/officeDocument/2006/relationships/image" Target="../media/image47.png"/><Relationship Id="rId11" Type="http://schemas.openxmlformats.org/officeDocument/2006/relationships/tags" Target="../tags/tag185.xml"/><Relationship Id="rId10" Type="http://schemas.openxmlformats.org/officeDocument/2006/relationships/tags" Target="../tags/tag184.xml"/><Relationship Id="rId1" Type="http://schemas.openxmlformats.org/officeDocument/2006/relationships/tags" Target="../tags/tag177.xml"/></Relationships>
</file>

<file path=ppt/slides/_rels/slide33.xml.rels><?xml version="1.0" encoding="UTF-8" standalone="yes"?>
<Relationships xmlns="http://schemas.openxmlformats.org/package/2006/relationships"><Relationship Id="rId9" Type="http://schemas.openxmlformats.org/officeDocument/2006/relationships/image" Target="../media/image48.svg"/><Relationship Id="rId8" Type="http://schemas.openxmlformats.org/officeDocument/2006/relationships/image" Target="../media/image47.png"/><Relationship Id="rId7" Type="http://schemas.openxmlformats.org/officeDocument/2006/relationships/tags" Target="../tags/tag193.xml"/><Relationship Id="rId6" Type="http://schemas.openxmlformats.org/officeDocument/2006/relationships/image" Target="../media/image3.png"/><Relationship Id="rId5" Type="http://schemas.openxmlformats.org/officeDocument/2006/relationships/tags" Target="../tags/tag192.xml"/><Relationship Id="rId4" Type="http://schemas.openxmlformats.org/officeDocument/2006/relationships/image" Target="../media/image2.png"/><Relationship Id="rId3" Type="http://schemas.openxmlformats.org/officeDocument/2006/relationships/tags" Target="../tags/tag191.xml"/><Relationship Id="rId2" Type="http://schemas.openxmlformats.org/officeDocument/2006/relationships/tags" Target="../tags/tag190.xml"/><Relationship Id="rId15" Type="http://schemas.openxmlformats.org/officeDocument/2006/relationships/slideLayout" Target="../slideLayouts/slideLayout18.xml"/><Relationship Id="rId14" Type="http://schemas.openxmlformats.org/officeDocument/2006/relationships/tags" Target="../tags/tag198.xml"/><Relationship Id="rId13" Type="http://schemas.openxmlformats.org/officeDocument/2006/relationships/tags" Target="../tags/tag197.xml"/><Relationship Id="rId12" Type="http://schemas.openxmlformats.org/officeDocument/2006/relationships/tags" Target="../tags/tag196.xml"/><Relationship Id="rId11" Type="http://schemas.openxmlformats.org/officeDocument/2006/relationships/tags" Target="../tags/tag195.xml"/><Relationship Id="rId10" Type="http://schemas.openxmlformats.org/officeDocument/2006/relationships/tags" Target="../tags/tag194.xml"/><Relationship Id="rId1" Type="http://schemas.openxmlformats.org/officeDocument/2006/relationships/tags" Target="../tags/tag189.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tags" Target="../tags/tag201.xml"/><Relationship Id="rId3" Type="http://schemas.openxmlformats.org/officeDocument/2006/relationships/image" Target="../media/image2.png"/><Relationship Id="rId2" Type="http://schemas.openxmlformats.org/officeDocument/2006/relationships/tags" Target="../tags/tag200.xml"/><Relationship Id="rId1" Type="http://schemas.openxmlformats.org/officeDocument/2006/relationships/tags" Target="../tags/tag199.xml"/></Relationships>
</file>

<file path=ppt/slides/_rels/slide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image" Target="../media/image5.png"/><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image" Target="../media/image3.png"/><Relationship Id="rId4" Type="http://schemas.openxmlformats.org/officeDocument/2006/relationships/tags" Target="../tags/tag15.xml"/><Relationship Id="rId3" Type="http://schemas.openxmlformats.org/officeDocument/2006/relationships/image" Target="../media/image2.png"/><Relationship Id="rId2" Type="http://schemas.openxmlformats.org/officeDocument/2006/relationships/tags" Target="../tags/tag14.xml"/><Relationship Id="rId10" Type="http://schemas.openxmlformats.org/officeDocument/2006/relationships/slideLayout" Target="../slideLayouts/slideLayout18.xml"/><Relationship Id="rId1" Type="http://schemas.openxmlformats.org/officeDocument/2006/relationships/tags" Target="../tags/tag13.xml"/></Relationships>
</file>

<file path=ppt/slides/_rels/slide5.xml.rels><?xml version="1.0" encoding="UTF-8" standalone="yes"?>
<Relationships xmlns="http://schemas.openxmlformats.org/package/2006/relationships"><Relationship Id="rId9" Type="http://schemas.openxmlformats.org/officeDocument/2006/relationships/image" Target="../media/image7.png"/><Relationship Id="rId8" Type="http://schemas.openxmlformats.org/officeDocument/2006/relationships/image" Target="../media/image6.png"/><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image" Target="../media/image3.png"/><Relationship Id="rId4" Type="http://schemas.openxmlformats.org/officeDocument/2006/relationships/tags" Target="../tags/tag21.xml"/><Relationship Id="rId3" Type="http://schemas.openxmlformats.org/officeDocument/2006/relationships/image" Target="../media/image2.png"/><Relationship Id="rId2" Type="http://schemas.openxmlformats.org/officeDocument/2006/relationships/tags" Target="../tags/tag20.xml"/><Relationship Id="rId10" Type="http://schemas.openxmlformats.org/officeDocument/2006/relationships/slideLayout" Target="../slideLayouts/slideLayout18.xml"/><Relationship Id="rId1" Type="http://schemas.openxmlformats.org/officeDocument/2006/relationships/tags" Target="../tags/tag19.xml"/></Relationships>
</file>

<file path=ppt/slides/_rels/slide6.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image" Target="../media/image8.png"/><Relationship Id="rId7" Type="http://schemas.openxmlformats.org/officeDocument/2006/relationships/tags" Target="../tags/tag28.xml"/><Relationship Id="rId6" Type="http://schemas.openxmlformats.org/officeDocument/2006/relationships/image" Target="../media/image3.png"/><Relationship Id="rId5" Type="http://schemas.openxmlformats.org/officeDocument/2006/relationships/tags" Target="../tags/tag27.xml"/><Relationship Id="rId4" Type="http://schemas.openxmlformats.org/officeDocument/2006/relationships/image" Target="../media/image2.png"/><Relationship Id="rId3" Type="http://schemas.openxmlformats.org/officeDocument/2006/relationships/tags" Target="../tags/tag26.xml"/><Relationship Id="rId21" Type="http://schemas.openxmlformats.org/officeDocument/2006/relationships/slideLayout" Target="../slideLayouts/slideLayout18.xml"/><Relationship Id="rId20" Type="http://schemas.openxmlformats.org/officeDocument/2006/relationships/tags" Target="../tags/tag40.xml"/><Relationship Id="rId2" Type="http://schemas.openxmlformats.org/officeDocument/2006/relationships/tags" Target="../tags/tag25.xml"/><Relationship Id="rId19" Type="http://schemas.openxmlformats.org/officeDocument/2006/relationships/tags" Target="../tags/tag39.xml"/><Relationship Id="rId18" Type="http://schemas.openxmlformats.org/officeDocument/2006/relationships/tags" Target="../tags/tag38.xml"/><Relationship Id="rId17" Type="http://schemas.openxmlformats.org/officeDocument/2006/relationships/tags" Target="../tags/tag37.xml"/><Relationship Id="rId16" Type="http://schemas.openxmlformats.org/officeDocument/2006/relationships/tags" Target="../tags/tag36.xml"/><Relationship Id="rId15" Type="http://schemas.openxmlformats.org/officeDocument/2006/relationships/tags" Target="../tags/tag35.xml"/><Relationship Id="rId14" Type="http://schemas.openxmlformats.org/officeDocument/2006/relationships/tags" Target="../tags/tag34.xml"/><Relationship Id="rId13" Type="http://schemas.openxmlformats.org/officeDocument/2006/relationships/tags" Target="../tags/tag33.xml"/><Relationship Id="rId12" Type="http://schemas.openxmlformats.org/officeDocument/2006/relationships/tags" Target="../tags/tag32.xml"/><Relationship Id="rId11" Type="http://schemas.openxmlformats.org/officeDocument/2006/relationships/tags" Target="../tags/tag31.xml"/><Relationship Id="rId10" Type="http://schemas.openxmlformats.org/officeDocument/2006/relationships/tags" Target="../tags/tag30.xml"/><Relationship Id="rId1" Type="http://schemas.openxmlformats.org/officeDocument/2006/relationships/tags" Target="../tags/tag24.xml"/></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ags" Target="../tags/tag43.xml"/><Relationship Id="rId3" Type="http://schemas.openxmlformats.org/officeDocument/2006/relationships/image" Target="../media/image2.png"/><Relationship Id="rId2" Type="http://schemas.openxmlformats.org/officeDocument/2006/relationships/tags" Target="../tags/tag42.xml"/><Relationship Id="rId1" Type="http://schemas.openxmlformats.org/officeDocument/2006/relationships/tags" Target="../tags/tag41.xml"/></Relationships>
</file>

<file path=ppt/slides/_rels/slide8.xml.rels><?xml version="1.0" encoding="UTF-8" standalone="yes"?>
<Relationships xmlns="http://schemas.openxmlformats.org/package/2006/relationships"><Relationship Id="rId9" Type="http://schemas.openxmlformats.org/officeDocument/2006/relationships/tags" Target="../tags/tag49.xml"/><Relationship Id="rId8" Type="http://schemas.openxmlformats.org/officeDocument/2006/relationships/image" Target="../media/image9.png"/><Relationship Id="rId7" Type="http://schemas.openxmlformats.org/officeDocument/2006/relationships/tags" Target="../tags/tag48.xml"/><Relationship Id="rId6" Type="http://schemas.openxmlformats.org/officeDocument/2006/relationships/image" Target="../media/image3.png"/><Relationship Id="rId5" Type="http://schemas.openxmlformats.org/officeDocument/2006/relationships/tags" Target="../tags/tag47.xml"/><Relationship Id="rId4" Type="http://schemas.openxmlformats.org/officeDocument/2006/relationships/image" Target="../media/image2.png"/><Relationship Id="rId3" Type="http://schemas.openxmlformats.org/officeDocument/2006/relationships/tags" Target="../tags/tag46.xml"/><Relationship Id="rId2" Type="http://schemas.openxmlformats.org/officeDocument/2006/relationships/tags" Target="../tags/tag45.xml"/><Relationship Id="rId13" Type="http://schemas.openxmlformats.org/officeDocument/2006/relationships/slideLayout" Target="../slideLayouts/slideLayout18.xml"/><Relationship Id="rId12" Type="http://schemas.openxmlformats.org/officeDocument/2006/relationships/image" Target="../media/image11.png"/><Relationship Id="rId11" Type="http://schemas.openxmlformats.org/officeDocument/2006/relationships/tags" Target="../tags/tag50.xml"/><Relationship Id="rId10" Type="http://schemas.openxmlformats.org/officeDocument/2006/relationships/image" Target="../media/image10.png"/><Relationship Id="rId1" Type="http://schemas.openxmlformats.org/officeDocument/2006/relationships/tags" Target="../tags/tag44.xml"/></Relationships>
</file>

<file path=ppt/slides/_rels/slide9.xml.rels><?xml version="1.0" encoding="UTF-8" standalone="yes"?>
<Relationships xmlns="http://schemas.openxmlformats.org/package/2006/relationships"><Relationship Id="rId9" Type="http://schemas.openxmlformats.org/officeDocument/2006/relationships/tags" Target="../tags/tag55.xml"/><Relationship Id="rId8" Type="http://schemas.openxmlformats.org/officeDocument/2006/relationships/image" Target="../media/image13.png"/><Relationship Id="rId7" Type="http://schemas.openxmlformats.org/officeDocument/2006/relationships/image" Target="../media/image12.png"/><Relationship Id="rId6" Type="http://schemas.openxmlformats.org/officeDocument/2006/relationships/image" Target="../media/image3.png"/><Relationship Id="rId5" Type="http://schemas.openxmlformats.org/officeDocument/2006/relationships/tags" Target="../tags/tag54.xml"/><Relationship Id="rId4" Type="http://schemas.openxmlformats.org/officeDocument/2006/relationships/image" Target="../media/image2.png"/><Relationship Id="rId3" Type="http://schemas.openxmlformats.org/officeDocument/2006/relationships/tags" Target="../tags/tag53.xml"/><Relationship Id="rId2" Type="http://schemas.openxmlformats.org/officeDocument/2006/relationships/tags" Target="../tags/tag52.xml"/><Relationship Id="rId10" Type="http://schemas.openxmlformats.org/officeDocument/2006/relationships/slideLayout" Target="../slideLayouts/slideLayout18.xml"/><Relationship Id="rId1" Type="http://schemas.openxmlformats.org/officeDocument/2006/relationships/tags" Target="../tags/tag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3335" y="1390650"/>
            <a:ext cx="12202160" cy="2322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矩形 5"/>
          <p:cNvSpPr/>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076960" y="1835150"/>
            <a:ext cx="9917430" cy="1596390"/>
          </a:xfrm>
          <a:prstGeom prst="rect">
            <a:avLst/>
          </a:prstGeom>
          <a:noFill/>
          <a:ln>
            <a:noFill/>
          </a:ln>
          <a:extLst>
            <a:ext uri="{909E8E84-426E-40DD-AFC4-6F175D3DCCD1}">
              <a14:hiddenFill xmlns:a14="http://schemas.microsoft.com/office/drawing/2010/main">
                <a:solidFill>
                  <a:schemeClr val="bg1"/>
                </a:solidFill>
              </a14:hiddenFill>
            </a:ext>
          </a:extLst>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fontAlgn="ctr"/>
            <a:r>
              <a:rPr lang="zh-CN" altLang="en-US" sz="4800" b="1" dirty="0">
                <a:solidFill>
                  <a:schemeClr val="bg1"/>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rPr>
              <a:t>基于二维化十二导联ECG信号分类与冗余性研究</a:t>
            </a:r>
            <a:endParaRPr lang="zh-CN" altLang="en-US" sz="4800" b="1" kern="0" dirty="0">
              <a:solidFill>
                <a:schemeClr val="bg1"/>
              </a:solidFill>
              <a:latin typeface="宋体" panose="02010600030101010101" pitchFamily="2" charset="-122"/>
              <a:ea typeface="宋体" panose="02010600030101010101" pitchFamily="2" charset="-122"/>
              <a:cs typeface="宋体" panose="02010600030101010101" pitchFamily="2" charset="-122"/>
              <a:sym typeface="Arial" panose="020B0604020202020204" pitchFamily="34" charset="0"/>
            </a:endParaRPr>
          </a:p>
        </p:txBody>
      </p:sp>
      <p:sp>
        <p:nvSpPr>
          <p:cNvPr id="23" name="矩形 22"/>
          <p:cNvSpPr/>
          <p:nvPr/>
        </p:nvSpPr>
        <p:spPr>
          <a:xfrm>
            <a:off x="1549400" y="3987452"/>
            <a:ext cx="1812925"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HK" sz="2000" b="1" spc="300" dirty="0">
                <a:latin typeface="微软雅黑" panose="020B0503020204020204" pitchFamily="34" charset="-122"/>
                <a:ea typeface="微软雅黑" panose="020B0503020204020204" pitchFamily="34" charset="-122"/>
              </a:rPr>
              <a:t>答辩人</a:t>
            </a:r>
            <a:endParaRPr lang="zh-CN" altLang="zh-HK" sz="2000" b="1" spc="300" dirty="0">
              <a:latin typeface="微软雅黑" panose="020B0503020204020204" pitchFamily="34" charset="-122"/>
              <a:ea typeface="微软雅黑" panose="020B0503020204020204" pitchFamily="34" charset="-122"/>
            </a:endParaRPr>
          </a:p>
        </p:txBody>
      </p:sp>
      <p:sp>
        <p:nvSpPr>
          <p:cNvPr id="24" name="矩形 23"/>
          <p:cNvSpPr/>
          <p:nvPr/>
        </p:nvSpPr>
        <p:spPr>
          <a:xfrm>
            <a:off x="1550035" y="4516487"/>
            <a:ext cx="181229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HK" sz="2000" b="1" spc="300" dirty="0">
                <a:latin typeface="微软雅黑" panose="020B0503020204020204" pitchFamily="34" charset="-122"/>
                <a:ea typeface="微软雅黑" panose="020B0503020204020204" pitchFamily="34" charset="-122"/>
              </a:rPr>
              <a:t>导师</a:t>
            </a:r>
            <a:endParaRPr lang="zh-CN" altLang="zh-HK" sz="2000" b="1"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481387" y="3988087"/>
            <a:ext cx="1614489" cy="398780"/>
          </a:xfrm>
          <a:prstGeom prst="rect">
            <a:avLst/>
          </a:prstGeom>
          <a:noFill/>
        </p:spPr>
        <p:txBody>
          <a:bodyPr wrap="square" rtlCol="0">
            <a:spAutoFit/>
          </a:bodyPr>
          <a:lstStyle/>
          <a:p>
            <a:pPr algn="l"/>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李家豪</a:t>
            </a:r>
            <a:endParaRPr lang="zh-CN"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481387" y="4517122"/>
            <a:ext cx="1614489" cy="398780"/>
          </a:xfrm>
          <a:prstGeom prst="rect">
            <a:avLst/>
          </a:prstGeom>
          <a:noFill/>
        </p:spPr>
        <p:txBody>
          <a:bodyPr wrap="square" rtlCol="0">
            <a:spAutoFit/>
          </a:bodyPr>
          <a:lstStyle/>
          <a:p>
            <a:pPr algn="l"/>
            <a:r>
              <a:rPr lang="zh-CN" altLang="zh-HK" sz="2000" b="1" spc="300" dirty="0">
                <a:solidFill>
                  <a:schemeClr val="bg2">
                    <a:lumMod val="50000"/>
                  </a:schemeClr>
                </a:solidFill>
                <a:latin typeface="微软雅黑" panose="020B0503020204020204" pitchFamily="34" charset="-122"/>
                <a:ea typeface="微软雅黑" panose="020B0503020204020204" pitchFamily="34" charset="-122"/>
              </a:rPr>
              <a:t>庞少鹏</a:t>
            </a:r>
            <a:endParaRPr lang="zh-CN" altLang="zh-HK"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2" name="矩形 1"/>
          <p:cNvSpPr/>
          <p:nvPr/>
        </p:nvSpPr>
        <p:spPr>
          <a:xfrm>
            <a:off x="1543685" y="5029200"/>
            <a:ext cx="181229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学院</a:t>
            </a:r>
            <a:endParaRPr lang="zh-CN" altLang="zh-HK" sz="2000" b="1" spc="3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481387" y="5029835"/>
            <a:ext cx="3500120" cy="398780"/>
          </a:xfrm>
          <a:prstGeom prst="rect">
            <a:avLst/>
          </a:prstGeom>
          <a:noFill/>
        </p:spPr>
        <p:txBody>
          <a:bodyPr wrap="square" rtlCol="0">
            <a:spAutoFit/>
          </a:bodyPr>
          <a:p>
            <a:pPr algn="l"/>
            <a:r>
              <a:rPr lang="zh-CN" altLang="zh-HK" sz="2000" b="1" spc="300" dirty="0">
                <a:solidFill>
                  <a:schemeClr val="bg2">
                    <a:lumMod val="50000"/>
                  </a:schemeClr>
                </a:solidFill>
                <a:latin typeface="微软雅黑" panose="020B0503020204020204" pitchFamily="34" charset="-122"/>
                <a:ea typeface="微软雅黑" panose="020B0503020204020204" pitchFamily="34" charset="-122"/>
              </a:rPr>
              <a:t>电子电气与控制</a:t>
            </a:r>
            <a:r>
              <a:rPr lang="zh-CN" altLang="zh-HK" sz="2000" b="1" spc="300" dirty="0">
                <a:solidFill>
                  <a:schemeClr val="bg2">
                    <a:lumMod val="50000"/>
                  </a:schemeClr>
                </a:solidFill>
                <a:latin typeface="微软雅黑" panose="020B0503020204020204" pitchFamily="34" charset="-122"/>
                <a:ea typeface="微软雅黑" panose="020B0503020204020204" pitchFamily="34" charset="-122"/>
              </a:rPr>
              <a:t>学部</a:t>
            </a:r>
            <a:endParaRPr lang="zh-CN" altLang="zh-HK" sz="2000" b="1" spc="3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4" name="图片 3" descr="logo1"/>
          <p:cNvPicPr>
            <a:picLocks noChangeAspect="1"/>
          </p:cNvPicPr>
          <p:nvPr/>
        </p:nvPicPr>
        <p:blipFill>
          <a:blip r:embed="rId1"/>
          <a:stretch>
            <a:fillRect/>
          </a:stretch>
        </p:blipFill>
        <p:spPr>
          <a:xfrm>
            <a:off x="185420" y="8255"/>
            <a:ext cx="3094990" cy="748030"/>
          </a:xfrm>
          <a:prstGeom prst="rect">
            <a:avLst/>
          </a:prstGeom>
        </p:spPr>
      </p:pic>
      <p:pic>
        <p:nvPicPr>
          <p:cNvPr id="5" name="图片 4" descr="logo2"/>
          <p:cNvPicPr>
            <a:picLocks noChangeAspect="1"/>
          </p:cNvPicPr>
          <p:nvPr/>
        </p:nvPicPr>
        <p:blipFill>
          <a:blip r:embed="rId2"/>
          <a:stretch>
            <a:fillRect/>
          </a:stretch>
        </p:blipFill>
        <p:spPr>
          <a:xfrm>
            <a:off x="3406775" y="4445"/>
            <a:ext cx="3599180" cy="739775"/>
          </a:xfrm>
          <a:prstGeom prst="rect">
            <a:avLst/>
          </a:prstGeom>
        </p:spPr>
      </p:pic>
      <p:sp>
        <p:nvSpPr>
          <p:cNvPr id="9" name="矩形 8"/>
          <p:cNvSpPr/>
          <p:nvPr>
            <p:custDataLst>
              <p:tags r:id="rId3"/>
            </p:custDataLst>
          </p:nvPr>
        </p:nvSpPr>
        <p:spPr>
          <a:xfrm>
            <a:off x="1534160" y="5546725"/>
            <a:ext cx="1812925"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专业</a:t>
            </a:r>
            <a:endParaRPr lang="zh-CN" altLang="zh-HK" sz="2000" b="1" spc="300" dirty="0">
              <a:latin typeface="微软雅黑" panose="020B0503020204020204" pitchFamily="34" charset="-122"/>
              <a:ea typeface="微软雅黑" panose="020B0503020204020204" pitchFamily="34" charset="-122"/>
            </a:endParaRPr>
          </a:p>
        </p:txBody>
      </p:sp>
      <p:sp>
        <p:nvSpPr>
          <p:cNvPr id="10" name="矩形 9"/>
          <p:cNvSpPr/>
          <p:nvPr>
            <p:custDataLst>
              <p:tags r:id="rId4"/>
            </p:custDataLst>
          </p:nvPr>
        </p:nvSpPr>
        <p:spPr>
          <a:xfrm>
            <a:off x="1534795" y="6075729"/>
            <a:ext cx="1812290" cy="400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HK" sz="2000" b="1" spc="300" dirty="0">
                <a:latin typeface="微软雅黑" panose="020B0503020204020204" pitchFamily="34" charset="-122"/>
                <a:ea typeface="微软雅黑" panose="020B0503020204020204" pitchFamily="34" charset="-122"/>
              </a:rPr>
              <a:t>时间</a:t>
            </a:r>
            <a:endParaRPr lang="zh-CN" altLang="zh-HK" sz="2000" b="1" spc="300" dirty="0">
              <a:latin typeface="微软雅黑" panose="020B0503020204020204" pitchFamily="34" charset="-122"/>
              <a:ea typeface="微软雅黑" panose="020B0503020204020204" pitchFamily="34" charset="-122"/>
            </a:endParaRPr>
          </a:p>
        </p:txBody>
      </p:sp>
      <p:sp>
        <p:nvSpPr>
          <p:cNvPr id="11" name="文本框 10"/>
          <p:cNvSpPr txBox="1"/>
          <p:nvPr>
            <p:custDataLst>
              <p:tags r:id="rId5"/>
            </p:custDataLst>
          </p:nvPr>
        </p:nvSpPr>
        <p:spPr>
          <a:xfrm>
            <a:off x="3481387" y="5547360"/>
            <a:ext cx="3681730" cy="398780"/>
          </a:xfrm>
          <a:prstGeom prst="rect">
            <a:avLst/>
          </a:prstGeom>
          <a:noFill/>
        </p:spPr>
        <p:txBody>
          <a:bodyPr wrap="square" rtlCol="0">
            <a:spAutoFit/>
          </a:bodyPr>
          <a:p>
            <a:pPr algn="l"/>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电子信息（</a:t>
            </a:r>
            <a:r>
              <a:rPr lang="zh-CN" altLang="en-US" sz="2000" b="1" spc="300" dirty="0">
                <a:solidFill>
                  <a:schemeClr val="bg2">
                    <a:lumMod val="50000"/>
                  </a:schemeClr>
                </a:solidFill>
                <a:latin typeface="微软雅黑" panose="020B0503020204020204" pitchFamily="34" charset="-122"/>
                <a:ea typeface="微软雅黑" panose="020B0503020204020204" pitchFamily="34" charset="-122"/>
              </a:rPr>
              <a:t>智能检测技术）</a:t>
            </a:r>
            <a:endParaRPr lang="zh-CN" altLang="en-US"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6"/>
            </p:custDataLst>
          </p:nvPr>
        </p:nvSpPr>
        <p:spPr>
          <a:xfrm>
            <a:off x="3481387" y="6076364"/>
            <a:ext cx="1614489" cy="398780"/>
          </a:xfrm>
          <a:prstGeom prst="rect">
            <a:avLst/>
          </a:prstGeom>
          <a:noFill/>
        </p:spPr>
        <p:txBody>
          <a:bodyPr wrap="square" rtlCol="0">
            <a:spAutoFit/>
          </a:bodyPr>
          <a:p>
            <a:pPr algn="l"/>
            <a:r>
              <a:rPr lang="en-US" altLang="zh-CN" sz="2000" b="1" spc="300" dirty="0">
                <a:solidFill>
                  <a:schemeClr val="bg2">
                    <a:lumMod val="50000"/>
                  </a:schemeClr>
                </a:solidFill>
                <a:latin typeface="微软雅黑" panose="020B0503020204020204" pitchFamily="34" charset="-122"/>
                <a:ea typeface="微软雅黑" panose="020B0503020204020204" pitchFamily="34" charset="-122"/>
              </a:rPr>
              <a:t>2023.05</a:t>
            </a:r>
            <a:endParaRPr lang="en-US" altLang="zh-CN" sz="2000" b="1" spc="300" dirty="0">
              <a:solidFill>
                <a:schemeClr val="bg2">
                  <a:lumMod val="5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nvSpPr>
        <p:spPr bwMode="auto">
          <a:xfrm>
            <a:off x="-146685" y="833755"/>
            <a:ext cx="1943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3253" name="组合 96"/>
          <p:cNvGrpSpPr/>
          <p:nvPr/>
        </p:nvGrpSpPr>
        <p:grpSpPr bwMode="auto">
          <a:xfrm>
            <a:off x="1882458" y="1801996"/>
            <a:ext cx="444500" cy="449263"/>
            <a:chOff x="2944759" y="497532"/>
            <a:chExt cx="657188" cy="663945"/>
          </a:xfrm>
        </p:grpSpPr>
        <p:sp>
          <p:nvSpPr>
            <p:cNvPr id="100" name="矩形 9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1" name="矩形 10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2000" b="1" kern="0" dirty="0">
                  <a:solidFill>
                    <a:prstClr val="white"/>
                  </a:solidFill>
                  <a:latin typeface="微软雅黑" panose="020B0503020204020204" pitchFamily="34" charset="-122"/>
                  <a:ea typeface="微软雅黑" panose="020B0503020204020204" pitchFamily="34" charset="-122"/>
                </a:rPr>
                <a:t>一</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98" name="文本框 97"/>
          <p:cNvSpPr txBox="1"/>
          <p:nvPr/>
        </p:nvSpPr>
        <p:spPr>
          <a:xfrm>
            <a:off x="2922270" y="1723415"/>
            <a:ext cx="4757897"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alpha val="75000"/>
                  </a:schemeClr>
                </a:solidFill>
              </a:rPr>
              <a:t>课题背景与研究意义</a:t>
            </a:r>
            <a:endParaRPr lang="zh-CN" altLang="en-US" dirty="0">
              <a:solidFill>
                <a:schemeClr val="tx1">
                  <a:alpha val="75000"/>
                </a:schemeClr>
              </a:solidFill>
            </a:endParaRPr>
          </a:p>
        </p:txBody>
      </p:sp>
      <p:grpSp>
        <p:nvGrpSpPr>
          <p:cNvPr id="53255" name="组合 102"/>
          <p:cNvGrpSpPr/>
          <p:nvPr/>
        </p:nvGrpSpPr>
        <p:grpSpPr bwMode="auto">
          <a:xfrm>
            <a:off x="1882458" y="2644959"/>
            <a:ext cx="444500" cy="448945"/>
            <a:chOff x="2944759" y="497532"/>
            <a:chExt cx="657188" cy="663945"/>
          </a:xfrm>
        </p:grpSpPr>
        <p:sp>
          <p:nvSpPr>
            <p:cNvPr id="106" name="矩形 105"/>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7" name="矩形 106"/>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二</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04" name="文本框 103"/>
          <p:cNvSpPr txBox="1"/>
          <p:nvPr/>
        </p:nvSpPr>
        <p:spPr>
          <a:xfrm>
            <a:off x="2922270" y="25616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alpha val="75000"/>
                  </a:schemeClr>
                </a:solidFill>
              </a:rPr>
              <a:t>研究现状与研究对象</a:t>
            </a:r>
            <a:endParaRPr lang="zh-CN" altLang="en-US" dirty="0">
              <a:solidFill>
                <a:schemeClr val="tx1">
                  <a:alpha val="75000"/>
                </a:schemeClr>
              </a:solidFill>
            </a:endParaRPr>
          </a:p>
        </p:txBody>
      </p:sp>
      <p:grpSp>
        <p:nvGrpSpPr>
          <p:cNvPr id="53257" name="组合 108"/>
          <p:cNvGrpSpPr/>
          <p:nvPr/>
        </p:nvGrpSpPr>
        <p:grpSpPr bwMode="auto">
          <a:xfrm>
            <a:off x="1882458" y="4330249"/>
            <a:ext cx="444500" cy="447675"/>
            <a:chOff x="2944759" y="497532"/>
            <a:chExt cx="657188" cy="663945"/>
          </a:xfrm>
        </p:grpSpPr>
        <p:sp>
          <p:nvSpPr>
            <p:cNvPr id="112" name="矩形 111"/>
            <p:cNvSpPr/>
            <p:nvPr/>
          </p:nvSpPr>
          <p:spPr>
            <a:xfrm>
              <a:off x="3026907" y="584645"/>
              <a:ext cx="575040" cy="576832"/>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3" name="矩形 112"/>
            <p:cNvSpPr/>
            <p:nvPr/>
          </p:nvSpPr>
          <p:spPr>
            <a:xfrm>
              <a:off x="2944759" y="497532"/>
              <a:ext cx="575039" cy="576831"/>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四</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10" name="文本框 109"/>
          <p:cNvSpPr txBox="1"/>
          <p:nvPr/>
        </p:nvSpPr>
        <p:spPr>
          <a:xfrm>
            <a:off x="2922270" y="4238015"/>
            <a:ext cx="7675880"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dirty="0">
                <a:solidFill>
                  <a:schemeClr val="tx1">
                    <a:lumMod val="95000"/>
                    <a:lumOff val="5000"/>
                    <a:alpha val="75000"/>
                  </a:schemeClr>
                </a:solidFill>
              </a:rPr>
              <a:t>基于二维化十二导联ECG信号冗余性分析</a:t>
            </a:r>
            <a:endParaRPr dirty="0">
              <a:solidFill>
                <a:schemeClr val="tx1">
                  <a:lumMod val="95000"/>
                  <a:lumOff val="5000"/>
                  <a:alpha val="75000"/>
                </a:schemeClr>
              </a:solidFill>
            </a:endParaRPr>
          </a:p>
        </p:txBody>
      </p:sp>
      <p:grpSp>
        <p:nvGrpSpPr>
          <p:cNvPr id="53259" name="组合 114"/>
          <p:cNvGrpSpPr/>
          <p:nvPr/>
        </p:nvGrpSpPr>
        <p:grpSpPr bwMode="auto">
          <a:xfrm>
            <a:off x="1882458" y="3487604"/>
            <a:ext cx="444500" cy="448945"/>
            <a:chOff x="2944759" y="497532"/>
            <a:chExt cx="657188" cy="663945"/>
          </a:xfrm>
        </p:grpSpPr>
        <p:sp>
          <p:nvSpPr>
            <p:cNvPr id="118" name="矩形 117"/>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9" name="矩形 118"/>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三</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grpSp>
        <p:nvGrpSpPr>
          <p:cNvPr id="53261" name="组合 120"/>
          <p:cNvGrpSpPr/>
          <p:nvPr/>
        </p:nvGrpSpPr>
        <p:grpSpPr bwMode="auto">
          <a:xfrm>
            <a:off x="1882458" y="5171624"/>
            <a:ext cx="444500" cy="448945"/>
            <a:chOff x="2944759" y="497532"/>
            <a:chExt cx="657188" cy="663945"/>
          </a:xfrm>
        </p:grpSpPr>
        <p:sp>
          <p:nvSpPr>
            <p:cNvPr id="124" name="矩形 123"/>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25" name="矩形 124"/>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五</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2" name="文本框 121"/>
          <p:cNvSpPr txBox="1"/>
          <p:nvPr/>
        </p:nvSpPr>
        <p:spPr>
          <a:xfrm>
            <a:off x="2922270" y="50762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论文总结与未来展望</a:t>
            </a:r>
            <a:endParaRPr lang="zh-CN" altLang="en-US" dirty="0">
              <a:solidFill>
                <a:schemeClr val="tx1">
                  <a:lumMod val="95000"/>
                  <a:lumOff val="5000"/>
                  <a:alpha val="75000"/>
                </a:schemeClr>
              </a:solidFill>
            </a:endParaRPr>
          </a:p>
        </p:txBody>
      </p:sp>
      <p:grpSp>
        <p:nvGrpSpPr>
          <p:cNvPr id="53263" name="组合 126"/>
          <p:cNvGrpSpPr/>
          <p:nvPr/>
        </p:nvGrpSpPr>
        <p:grpSpPr bwMode="auto">
          <a:xfrm>
            <a:off x="1882458" y="6014269"/>
            <a:ext cx="444500" cy="448945"/>
            <a:chOff x="2944759" y="497532"/>
            <a:chExt cx="657188" cy="663945"/>
          </a:xfrm>
        </p:grpSpPr>
        <p:sp>
          <p:nvSpPr>
            <p:cNvPr id="130" name="矩形 12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31" name="矩形 13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六</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8" name="文本框 127"/>
          <p:cNvSpPr txBox="1"/>
          <p:nvPr/>
        </p:nvSpPr>
        <p:spPr>
          <a:xfrm>
            <a:off x="2922270" y="59144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致谢</a:t>
            </a:r>
            <a:endParaRPr lang="zh-CN" altLang="en-US" dirty="0">
              <a:solidFill>
                <a:schemeClr val="tx1">
                  <a:lumMod val="95000"/>
                  <a:lumOff val="5000"/>
                  <a:alpha val="75000"/>
                </a:schemeClr>
              </a:solidFill>
            </a:endParaRPr>
          </a:p>
        </p:txBody>
      </p:sp>
      <p:sp>
        <p:nvSpPr>
          <p:cNvPr id="2" name="文本框 1"/>
          <p:cNvSpPr txBox="1"/>
          <p:nvPr/>
        </p:nvSpPr>
        <p:spPr>
          <a:xfrm>
            <a:off x="2922270" y="3399815"/>
            <a:ext cx="8870315"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rgbClr val="FF0000">
                    <a:alpha val="75000"/>
                  </a:srgbClr>
                </a:solidFill>
              </a:rPr>
              <a:t>基于DSE-ResNet的十二导联心律失常自动识别</a:t>
            </a:r>
            <a:endParaRPr lang="zh-CN" altLang="en-US" dirty="0">
              <a:solidFill>
                <a:srgbClr val="FF0000">
                  <a:alpha val="75000"/>
                </a:srgbClr>
              </a:solidFill>
            </a:endParaRPr>
          </a:p>
        </p:txBody>
      </p:sp>
      <p:sp>
        <p:nvSpPr>
          <p:cNvPr id="6" name="矩形 5"/>
          <p:cNvSpPr/>
          <p:nvPr>
            <p:custDataLst>
              <p:tags r:id="rId1"/>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5" name="图片 4"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53"/>
                                        </p:tgtEl>
                                        <p:attrNameLst>
                                          <p:attrName>style.visibility</p:attrName>
                                        </p:attrNameLst>
                                      </p:cBhvr>
                                      <p:to>
                                        <p:strVal val="visible"/>
                                      </p:to>
                                    </p:set>
                                    <p:anim calcmode="lin" valueType="num">
                                      <p:cBhvr>
                                        <p:cTn id="7" dur="500" fill="hold"/>
                                        <p:tgtEl>
                                          <p:spTgt spid="53253"/>
                                        </p:tgtEl>
                                        <p:attrNameLst>
                                          <p:attrName>ppt_w</p:attrName>
                                        </p:attrNameLst>
                                      </p:cBhvr>
                                      <p:tavLst>
                                        <p:tav tm="0">
                                          <p:val>
                                            <p:fltVal val="0"/>
                                          </p:val>
                                        </p:tav>
                                        <p:tav tm="100000">
                                          <p:val>
                                            <p:strVal val="#ppt_w"/>
                                          </p:val>
                                        </p:tav>
                                      </p:tavLst>
                                    </p:anim>
                                    <p:anim calcmode="lin" valueType="num">
                                      <p:cBhvr>
                                        <p:cTn id="8" dur="500" fill="hold"/>
                                        <p:tgtEl>
                                          <p:spTgt spid="53253"/>
                                        </p:tgtEl>
                                        <p:attrNameLst>
                                          <p:attrName>ppt_h</p:attrName>
                                        </p:attrNameLst>
                                      </p:cBhvr>
                                      <p:tavLst>
                                        <p:tav tm="0">
                                          <p:val>
                                            <p:fltVal val="0"/>
                                          </p:val>
                                        </p:tav>
                                        <p:tav tm="100000">
                                          <p:val>
                                            <p:strVal val="#ppt_h"/>
                                          </p:val>
                                        </p:tav>
                                      </p:tavLst>
                                    </p:anim>
                                    <p:animEffect transition="in" filter="fade">
                                      <p:cBhvr>
                                        <p:cTn id="9" dur="500"/>
                                        <p:tgtEl>
                                          <p:spTgt spid="53253"/>
                                        </p:tgtEl>
                                      </p:cBhvr>
                                    </p:animEffect>
                                  </p:childTnLst>
                                </p:cTn>
                              </p:par>
                              <p:par>
                                <p:cTn id="10" presetID="53" presetClass="entr" presetSubtype="16" fill="hold" nodeType="withEffect">
                                  <p:stCondLst>
                                    <p:cond delay="250"/>
                                  </p:stCondLst>
                                  <p:childTnLst>
                                    <p:set>
                                      <p:cBhvr>
                                        <p:cTn id="11" dur="1" fill="hold">
                                          <p:stCondLst>
                                            <p:cond delay="0"/>
                                          </p:stCondLst>
                                        </p:cTn>
                                        <p:tgtEl>
                                          <p:spTgt spid="53255"/>
                                        </p:tgtEl>
                                        <p:attrNameLst>
                                          <p:attrName>style.visibility</p:attrName>
                                        </p:attrNameLst>
                                      </p:cBhvr>
                                      <p:to>
                                        <p:strVal val="visible"/>
                                      </p:to>
                                    </p:set>
                                    <p:anim calcmode="lin" valueType="num">
                                      <p:cBhvr>
                                        <p:cTn id="12" dur="500" fill="hold"/>
                                        <p:tgtEl>
                                          <p:spTgt spid="53255"/>
                                        </p:tgtEl>
                                        <p:attrNameLst>
                                          <p:attrName>ppt_w</p:attrName>
                                        </p:attrNameLst>
                                      </p:cBhvr>
                                      <p:tavLst>
                                        <p:tav tm="0">
                                          <p:val>
                                            <p:fltVal val="0"/>
                                          </p:val>
                                        </p:tav>
                                        <p:tav tm="100000">
                                          <p:val>
                                            <p:strVal val="#ppt_w"/>
                                          </p:val>
                                        </p:tav>
                                      </p:tavLst>
                                    </p:anim>
                                    <p:anim calcmode="lin" valueType="num">
                                      <p:cBhvr>
                                        <p:cTn id="13" dur="500" fill="hold"/>
                                        <p:tgtEl>
                                          <p:spTgt spid="53255"/>
                                        </p:tgtEl>
                                        <p:attrNameLst>
                                          <p:attrName>ppt_h</p:attrName>
                                        </p:attrNameLst>
                                      </p:cBhvr>
                                      <p:tavLst>
                                        <p:tav tm="0">
                                          <p:val>
                                            <p:fltVal val="0"/>
                                          </p:val>
                                        </p:tav>
                                        <p:tav tm="100000">
                                          <p:val>
                                            <p:strVal val="#ppt_h"/>
                                          </p:val>
                                        </p:tav>
                                      </p:tavLst>
                                    </p:anim>
                                    <p:animEffect transition="in" filter="fade">
                                      <p:cBhvr>
                                        <p:cTn id="14" dur="500"/>
                                        <p:tgtEl>
                                          <p:spTgt spid="53255"/>
                                        </p:tgtEl>
                                      </p:cBhvr>
                                    </p:animEffect>
                                  </p:childTnLst>
                                </p:cTn>
                              </p:par>
                              <p:par>
                                <p:cTn id="15" presetID="53" presetClass="entr" presetSubtype="16" fill="hold" nodeType="withEffect">
                                  <p:stCondLst>
                                    <p:cond delay="250"/>
                                  </p:stCondLst>
                                  <p:childTnLst>
                                    <p:set>
                                      <p:cBhvr>
                                        <p:cTn id="16" dur="1" fill="hold">
                                          <p:stCondLst>
                                            <p:cond delay="0"/>
                                          </p:stCondLst>
                                        </p:cTn>
                                        <p:tgtEl>
                                          <p:spTgt spid="53257"/>
                                        </p:tgtEl>
                                        <p:attrNameLst>
                                          <p:attrName>style.visibility</p:attrName>
                                        </p:attrNameLst>
                                      </p:cBhvr>
                                      <p:to>
                                        <p:strVal val="visible"/>
                                      </p:to>
                                    </p:set>
                                    <p:anim calcmode="lin" valueType="num">
                                      <p:cBhvr>
                                        <p:cTn id="17" dur="500" fill="hold"/>
                                        <p:tgtEl>
                                          <p:spTgt spid="53257"/>
                                        </p:tgtEl>
                                        <p:attrNameLst>
                                          <p:attrName>ppt_w</p:attrName>
                                        </p:attrNameLst>
                                      </p:cBhvr>
                                      <p:tavLst>
                                        <p:tav tm="0">
                                          <p:val>
                                            <p:fltVal val="0"/>
                                          </p:val>
                                        </p:tav>
                                        <p:tav tm="100000">
                                          <p:val>
                                            <p:strVal val="#ppt_w"/>
                                          </p:val>
                                        </p:tav>
                                      </p:tavLst>
                                    </p:anim>
                                    <p:anim calcmode="lin" valueType="num">
                                      <p:cBhvr>
                                        <p:cTn id="18" dur="500" fill="hold"/>
                                        <p:tgtEl>
                                          <p:spTgt spid="53257"/>
                                        </p:tgtEl>
                                        <p:attrNameLst>
                                          <p:attrName>ppt_h</p:attrName>
                                        </p:attrNameLst>
                                      </p:cBhvr>
                                      <p:tavLst>
                                        <p:tav tm="0">
                                          <p:val>
                                            <p:fltVal val="0"/>
                                          </p:val>
                                        </p:tav>
                                        <p:tav tm="100000">
                                          <p:val>
                                            <p:strVal val="#ppt_h"/>
                                          </p:val>
                                        </p:tav>
                                      </p:tavLst>
                                    </p:anim>
                                    <p:animEffect transition="in" filter="fade">
                                      <p:cBhvr>
                                        <p:cTn id="19" dur="500"/>
                                        <p:tgtEl>
                                          <p:spTgt spid="53257"/>
                                        </p:tgtEl>
                                      </p:cBhvr>
                                    </p:animEffect>
                                  </p:childTnLst>
                                </p:cTn>
                              </p:par>
                              <p:par>
                                <p:cTn id="20" presetID="53" presetClass="entr" presetSubtype="16" fill="hold" nodeType="withEffect">
                                  <p:stCondLst>
                                    <p:cond delay="250"/>
                                  </p:stCondLst>
                                  <p:childTnLst>
                                    <p:set>
                                      <p:cBhvr>
                                        <p:cTn id="21" dur="1" fill="hold">
                                          <p:stCondLst>
                                            <p:cond delay="0"/>
                                          </p:stCondLst>
                                        </p:cTn>
                                        <p:tgtEl>
                                          <p:spTgt spid="53259"/>
                                        </p:tgtEl>
                                        <p:attrNameLst>
                                          <p:attrName>style.visibility</p:attrName>
                                        </p:attrNameLst>
                                      </p:cBhvr>
                                      <p:to>
                                        <p:strVal val="visible"/>
                                      </p:to>
                                    </p:set>
                                    <p:anim calcmode="lin" valueType="num">
                                      <p:cBhvr>
                                        <p:cTn id="22" dur="500" fill="hold"/>
                                        <p:tgtEl>
                                          <p:spTgt spid="53259"/>
                                        </p:tgtEl>
                                        <p:attrNameLst>
                                          <p:attrName>ppt_w</p:attrName>
                                        </p:attrNameLst>
                                      </p:cBhvr>
                                      <p:tavLst>
                                        <p:tav tm="0">
                                          <p:val>
                                            <p:fltVal val="0"/>
                                          </p:val>
                                        </p:tav>
                                        <p:tav tm="100000">
                                          <p:val>
                                            <p:strVal val="#ppt_w"/>
                                          </p:val>
                                        </p:tav>
                                      </p:tavLst>
                                    </p:anim>
                                    <p:anim calcmode="lin" valueType="num">
                                      <p:cBhvr>
                                        <p:cTn id="23" dur="500" fill="hold"/>
                                        <p:tgtEl>
                                          <p:spTgt spid="53259"/>
                                        </p:tgtEl>
                                        <p:attrNameLst>
                                          <p:attrName>ppt_h</p:attrName>
                                        </p:attrNameLst>
                                      </p:cBhvr>
                                      <p:tavLst>
                                        <p:tav tm="0">
                                          <p:val>
                                            <p:fltVal val="0"/>
                                          </p:val>
                                        </p:tav>
                                        <p:tav tm="100000">
                                          <p:val>
                                            <p:strVal val="#ppt_h"/>
                                          </p:val>
                                        </p:tav>
                                      </p:tavLst>
                                    </p:anim>
                                    <p:animEffect transition="in" filter="fade">
                                      <p:cBhvr>
                                        <p:cTn id="24" dur="500"/>
                                        <p:tgtEl>
                                          <p:spTgt spid="53259"/>
                                        </p:tgtEl>
                                      </p:cBhvr>
                                    </p:animEffect>
                                  </p:childTnLst>
                                </p:cTn>
                              </p:par>
                              <p:par>
                                <p:cTn id="25" presetID="53" presetClass="entr" presetSubtype="16" fill="hold" nodeType="withEffect">
                                  <p:stCondLst>
                                    <p:cond delay="250"/>
                                  </p:stCondLst>
                                  <p:childTnLst>
                                    <p:set>
                                      <p:cBhvr>
                                        <p:cTn id="26" dur="1" fill="hold">
                                          <p:stCondLst>
                                            <p:cond delay="0"/>
                                          </p:stCondLst>
                                        </p:cTn>
                                        <p:tgtEl>
                                          <p:spTgt spid="53261"/>
                                        </p:tgtEl>
                                        <p:attrNameLst>
                                          <p:attrName>style.visibility</p:attrName>
                                        </p:attrNameLst>
                                      </p:cBhvr>
                                      <p:to>
                                        <p:strVal val="visible"/>
                                      </p:to>
                                    </p:set>
                                    <p:anim calcmode="lin" valueType="num">
                                      <p:cBhvr>
                                        <p:cTn id="27" dur="500" fill="hold"/>
                                        <p:tgtEl>
                                          <p:spTgt spid="53261"/>
                                        </p:tgtEl>
                                        <p:attrNameLst>
                                          <p:attrName>ppt_w</p:attrName>
                                        </p:attrNameLst>
                                      </p:cBhvr>
                                      <p:tavLst>
                                        <p:tav tm="0">
                                          <p:val>
                                            <p:fltVal val="0"/>
                                          </p:val>
                                        </p:tav>
                                        <p:tav tm="100000">
                                          <p:val>
                                            <p:strVal val="#ppt_w"/>
                                          </p:val>
                                        </p:tav>
                                      </p:tavLst>
                                    </p:anim>
                                    <p:anim calcmode="lin" valueType="num">
                                      <p:cBhvr>
                                        <p:cTn id="28" dur="500" fill="hold"/>
                                        <p:tgtEl>
                                          <p:spTgt spid="53261"/>
                                        </p:tgtEl>
                                        <p:attrNameLst>
                                          <p:attrName>ppt_h</p:attrName>
                                        </p:attrNameLst>
                                      </p:cBhvr>
                                      <p:tavLst>
                                        <p:tav tm="0">
                                          <p:val>
                                            <p:fltVal val="0"/>
                                          </p:val>
                                        </p:tav>
                                        <p:tav tm="100000">
                                          <p:val>
                                            <p:strVal val="#ppt_h"/>
                                          </p:val>
                                        </p:tav>
                                      </p:tavLst>
                                    </p:anim>
                                    <p:animEffect transition="in" filter="fade">
                                      <p:cBhvr>
                                        <p:cTn id="29" dur="500"/>
                                        <p:tgtEl>
                                          <p:spTgt spid="53261"/>
                                        </p:tgtEl>
                                      </p:cBhvr>
                                    </p:animEffect>
                                  </p:childTnLst>
                                </p:cTn>
                              </p:par>
                              <p:par>
                                <p:cTn id="30" presetID="53" presetClass="entr" presetSubtype="16" fill="hold" nodeType="withEffect">
                                  <p:stCondLst>
                                    <p:cond delay="250"/>
                                  </p:stCondLst>
                                  <p:childTnLst>
                                    <p:set>
                                      <p:cBhvr>
                                        <p:cTn id="31" dur="1" fill="hold">
                                          <p:stCondLst>
                                            <p:cond delay="0"/>
                                          </p:stCondLst>
                                        </p:cTn>
                                        <p:tgtEl>
                                          <p:spTgt spid="53263"/>
                                        </p:tgtEl>
                                        <p:attrNameLst>
                                          <p:attrName>style.visibility</p:attrName>
                                        </p:attrNameLst>
                                      </p:cBhvr>
                                      <p:to>
                                        <p:strVal val="visible"/>
                                      </p:to>
                                    </p:set>
                                    <p:anim calcmode="lin" valueType="num">
                                      <p:cBhvr>
                                        <p:cTn id="32" dur="500" fill="hold"/>
                                        <p:tgtEl>
                                          <p:spTgt spid="53263"/>
                                        </p:tgtEl>
                                        <p:attrNameLst>
                                          <p:attrName>ppt_w</p:attrName>
                                        </p:attrNameLst>
                                      </p:cBhvr>
                                      <p:tavLst>
                                        <p:tav tm="0">
                                          <p:val>
                                            <p:fltVal val="0"/>
                                          </p:val>
                                        </p:tav>
                                        <p:tav tm="100000">
                                          <p:val>
                                            <p:strVal val="#ppt_w"/>
                                          </p:val>
                                        </p:tav>
                                      </p:tavLst>
                                    </p:anim>
                                    <p:anim calcmode="lin" valueType="num">
                                      <p:cBhvr>
                                        <p:cTn id="33" dur="500" fill="hold"/>
                                        <p:tgtEl>
                                          <p:spTgt spid="53263"/>
                                        </p:tgtEl>
                                        <p:attrNameLst>
                                          <p:attrName>ppt_h</p:attrName>
                                        </p:attrNameLst>
                                      </p:cBhvr>
                                      <p:tavLst>
                                        <p:tav tm="0">
                                          <p:val>
                                            <p:fltVal val="0"/>
                                          </p:val>
                                        </p:tav>
                                        <p:tav tm="100000">
                                          <p:val>
                                            <p:strVal val="#ppt_h"/>
                                          </p:val>
                                        </p:tav>
                                      </p:tavLst>
                                    </p:anim>
                                    <p:animEffect transition="in" filter="fade">
                                      <p:cBhvr>
                                        <p:cTn id="34" dur="500"/>
                                        <p:tgtEl>
                                          <p:spTgt spid="53263"/>
                                        </p:tgtEl>
                                      </p:cBhvr>
                                    </p:animEffect>
                                  </p:childTnLst>
                                </p:cTn>
                              </p:par>
                              <p:par>
                                <p:cTn id="35" presetID="12" presetClass="entr" presetSubtype="8" fill="hold" grpId="0" nodeType="withEffect">
                                  <p:stCondLst>
                                    <p:cond delay="500"/>
                                  </p:stCondLst>
                                  <p:childTnLst>
                                    <p:set>
                                      <p:cBhvr>
                                        <p:cTn id="36" dur="1" fill="hold">
                                          <p:stCondLst>
                                            <p:cond delay="0"/>
                                          </p:stCondLst>
                                        </p:cTn>
                                        <p:tgtEl>
                                          <p:spTgt spid="98"/>
                                        </p:tgtEl>
                                        <p:attrNameLst>
                                          <p:attrName>style.visibility</p:attrName>
                                        </p:attrNameLst>
                                      </p:cBhvr>
                                      <p:to>
                                        <p:strVal val="visible"/>
                                      </p:to>
                                    </p:set>
                                    <p:anim calcmode="lin" valueType="num">
                                      <p:cBhvr additive="base">
                                        <p:cTn id="37" dur="500"/>
                                        <p:tgtEl>
                                          <p:spTgt spid="98"/>
                                        </p:tgtEl>
                                        <p:attrNameLst>
                                          <p:attrName>ppt_x</p:attrName>
                                        </p:attrNameLst>
                                      </p:cBhvr>
                                      <p:tavLst>
                                        <p:tav tm="0">
                                          <p:val>
                                            <p:strVal val="#ppt_x-#ppt_w*1.125000"/>
                                          </p:val>
                                        </p:tav>
                                        <p:tav tm="100000">
                                          <p:val>
                                            <p:strVal val="#ppt_x"/>
                                          </p:val>
                                        </p:tav>
                                      </p:tavLst>
                                    </p:anim>
                                    <p:animEffect transition="in" filter="wipe(right)">
                                      <p:cBhvr>
                                        <p:cTn id="38" dur="500"/>
                                        <p:tgtEl>
                                          <p:spTgt spid="98"/>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104"/>
                                        </p:tgtEl>
                                        <p:attrNameLst>
                                          <p:attrName>style.visibility</p:attrName>
                                        </p:attrNameLst>
                                      </p:cBhvr>
                                      <p:to>
                                        <p:strVal val="visible"/>
                                      </p:to>
                                    </p:set>
                                    <p:anim calcmode="lin" valueType="num">
                                      <p:cBhvr additive="base">
                                        <p:cTn id="41" dur="500"/>
                                        <p:tgtEl>
                                          <p:spTgt spid="104"/>
                                        </p:tgtEl>
                                        <p:attrNameLst>
                                          <p:attrName>ppt_x</p:attrName>
                                        </p:attrNameLst>
                                      </p:cBhvr>
                                      <p:tavLst>
                                        <p:tav tm="0">
                                          <p:val>
                                            <p:strVal val="#ppt_x-#ppt_w*1.125000"/>
                                          </p:val>
                                        </p:tav>
                                        <p:tav tm="100000">
                                          <p:val>
                                            <p:strVal val="#ppt_x"/>
                                          </p:val>
                                        </p:tav>
                                      </p:tavLst>
                                    </p:anim>
                                    <p:animEffect transition="in" filter="wipe(right)">
                                      <p:cBhvr>
                                        <p:cTn id="42" dur="500"/>
                                        <p:tgtEl>
                                          <p:spTgt spid="104"/>
                                        </p:tgtEl>
                                      </p:cBhvr>
                                    </p:animEffect>
                                  </p:childTnLst>
                                </p:cTn>
                              </p:par>
                              <p:par>
                                <p:cTn id="43" presetID="12" presetClass="entr" presetSubtype="8" fill="hold" grpId="0" nodeType="withEffect">
                                  <p:stCondLst>
                                    <p:cond delay="500"/>
                                  </p:stCondLst>
                                  <p:childTnLst>
                                    <p:set>
                                      <p:cBhvr>
                                        <p:cTn id="44" dur="1" fill="hold">
                                          <p:stCondLst>
                                            <p:cond delay="0"/>
                                          </p:stCondLst>
                                        </p:cTn>
                                        <p:tgtEl>
                                          <p:spTgt spid="110"/>
                                        </p:tgtEl>
                                        <p:attrNameLst>
                                          <p:attrName>style.visibility</p:attrName>
                                        </p:attrNameLst>
                                      </p:cBhvr>
                                      <p:to>
                                        <p:strVal val="visible"/>
                                      </p:to>
                                    </p:set>
                                    <p:anim calcmode="lin" valueType="num">
                                      <p:cBhvr additive="base">
                                        <p:cTn id="45" dur="500"/>
                                        <p:tgtEl>
                                          <p:spTgt spid="110"/>
                                        </p:tgtEl>
                                        <p:attrNameLst>
                                          <p:attrName>ppt_x</p:attrName>
                                        </p:attrNameLst>
                                      </p:cBhvr>
                                      <p:tavLst>
                                        <p:tav tm="0">
                                          <p:val>
                                            <p:strVal val="#ppt_x-#ppt_w*1.125000"/>
                                          </p:val>
                                        </p:tav>
                                        <p:tav tm="100000">
                                          <p:val>
                                            <p:strVal val="#ppt_x"/>
                                          </p:val>
                                        </p:tav>
                                      </p:tavLst>
                                    </p:anim>
                                    <p:animEffect transition="in" filter="wipe(right)">
                                      <p:cBhvr>
                                        <p:cTn id="46" dur="500"/>
                                        <p:tgtEl>
                                          <p:spTgt spid="110"/>
                                        </p:tgtEl>
                                      </p:cBhvr>
                                    </p:animEffect>
                                  </p:childTnLst>
                                </p:cTn>
                              </p:par>
                              <p:par>
                                <p:cTn id="47" presetID="12" presetClass="entr" presetSubtype="8" fill="hold" grpId="0" nodeType="withEffect">
                                  <p:stCondLst>
                                    <p:cond delay="500"/>
                                  </p:stCondLst>
                                  <p:childTnLst>
                                    <p:set>
                                      <p:cBhvr>
                                        <p:cTn id="48" dur="1" fill="hold">
                                          <p:stCondLst>
                                            <p:cond delay="0"/>
                                          </p:stCondLst>
                                        </p:cTn>
                                        <p:tgtEl>
                                          <p:spTgt spid="122"/>
                                        </p:tgtEl>
                                        <p:attrNameLst>
                                          <p:attrName>style.visibility</p:attrName>
                                        </p:attrNameLst>
                                      </p:cBhvr>
                                      <p:to>
                                        <p:strVal val="visible"/>
                                      </p:to>
                                    </p:set>
                                    <p:anim calcmode="lin" valueType="num">
                                      <p:cBhvr additive="base">
                                        <p:cTn id="49" dur="500"/>
                                        <p:tgtEl>
                                          <p:spTgt spid="122"/>
                                        </p:tgtEl>
                                        <p:attrNameLst>
                                          <p:attrName>ppt_x</p:attrName>
                                        </p:attrNameLst>
                                      </p:cBhvr>
                                      <p:tavLst>
                                        <p:tav tm="0">
                                          <p:val>
                                            <p:strVal val="#ppt_x-#ppt_w*1.125000"/>
                                          </p:val>
                                        </p:tav>
                                        <p:tav tm="100000">
                                          <p:val>
                                            <p:strVal val="#ppt_x"/>
                                          </p:val>
                                        </p:tav>
                                      </p:tavLst>
                                    </p:anim>
                                    <p:animEffect transition="in" filter="wipe(right)">
                                      <p:cBhvr>
                                        <p:cTn id="50" dur="500"/>
                                        <p:tgtEl>
                                          <p:spTgt spid="122"/>
                                        </p:tgtEl>
                                      </p:cBhvr>
                                    </p:animEffect>
                                  </p:childTnLst>
                                </p:cTn>
                              </p:par>
                              <p:par>
                                <p:cTn id="51" presetID="12" presetClass="entr" presetSubtype="8" fill="hold" grpId="0" nodeType="withEffect">
                                  <p:stCondLst>
                                    <p:cond delay="500"/>
                                  </p:stCondLst>
                                  <p:childTnLst>
                                    <p:set>
                                      <p:cBhvr>
                                        <p:cTn id="52" dur="1" fill="hold">
                                          <p:stCondLst>
                                            <p:cond delay="0"/>
                                          </p:stCondLst>
                                        </p:cTn>
                                        <p:tgtEl>
                                          <p:spTgt spid="128"/>
                                        </p:tgtEl>
                                        <p:attrNameLst>
                                          <p:attrName>style.visibility</p:attrName>
                                        </p:attrNameLst>
                                      </p:cBhvr>
                                      <p:to>
                                        <p:strVal val="visible"/>
                                      </p:to>
                                    </p:set>
                                    <p:anim calcmode="lin" valueType="num">
                                      <p:cBhvr additive="base">
                                        <p:cTn id="53" dur="500"/>
                                        <p:tgtEl>
                                          <p:spTgt spid="128"/>
                                        </p:tgtEl>
                                        <p:attrNameLst>
                                          <p:attrName>ppt_x</p:attrName>
                                        </p:attrNameLst>
                                      </p:cBhvr>
                                      <p:tavLst>
                                        <p:tav tm="0">
                                          <p:val>
                                            <p:strVal val="#ppt_x-#ppt_w*1.125000"/>
                                          </p:val>
                                        </p:tav>
                                        <p:tav tm="100000">
                                          <p:val>
                                            <p:strVal val="#ppt_x"/>
                                          </p:val>
                                        </p:tav>
                                      </p:tavLst>
                                    </p:anim>
                                    <p:animEffect transition="in" filter="wipe(right)">
                                      <p:cBhvr>
                                        <p:cTn id="54" dur="500"/>
                                        <p:tgtEl>
                                          <p:spTgt spid="128"/>
                                        </p:tgtEl>
                                      </p:cBhvr>
                                    </p:animEffect>
                                  </p:childTnLst>
                                </p:cTn>
                              </p:par>
                              <p:par>
                                <p:cTn id="55" presetID="12" presetClass="entr" presetSubtype="8" fill="hold" grpId="0" nodeType="withEffect">
                                  <p:stCondLst>
                                    <p:cond delay="50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p:tgtEl>
                                          <p:spTgt spid="2"/>
                                        </p:tgtEl>
                                        <p:attrNameLst>
                                          <p:attrName>ppt_x</p:attrName>
                                        </p:attrNameLst>
                                      </p:cBhvr>
                                      <p:tavLst>
                                        <p:tav tm="0">
                                          <p:val>
                                            <p:strVal val="#ppt_x-#ppt_w*1.125000"/>
                                          </p:val>
                                        </p:tav>
                                        <p:tav tm="100000">
                                          <p:val>
                                            <p:strVal val="#ppt_x"/>
                                          </p:val>
                                        </p:tav>
                                      </p:tavLst>
                                    </p:anim>
                                    <p:animEffect transition="in" filter="wipe(right)">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4" grpId="0"/>
      <p:bldP spid="110" grpId="0"/>
      <p:bldP spid="122" grpId="0"/>
      <p:bldP spid="128"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9046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1</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、十二导联相关</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39" name="矩形 38"/>
          <p:cNvSpPr/>
          <p:nvPr>
            <p:custDataLst>
              <p:tags r:id="rId7"/>
            </p:custDataLst>
          </p:nvPr>
        </p:nvSpPr>
        <p:spPr>
          <a:xfrm>
            <a:off x="7701280" y="1597025"/>
            <a:ext cx="3321685" cy="4965700"/>
          </a:xfrm>
          <a:prstGeom prst="rect">
            <a:avLst/>
          </a:prstGeom>
        </p:spPr>
        <p:txBody>
          <a:bodyPr wrap="square">
            <a:noAutofit/>
          </a:bodyPr>
          <a:p>
            <a:pPr lvl="0" algn="just"/>
            <a:r>
              <a:rPr lang="en-US" altLang="zh-CN" sz="1600" b="1">
                <a:solidFill>
                  <a:schemeClr val="accent1"/>
                </a:solidFill>
                <a:latin typeface="等线" panose="02010600030101010101" charset="-122"/>
                <a:ea typeface="等线" panose="02010600030101010101" charset="-122"/>
                <a:cs typeface="等线" panose="02010600030101010101" charset="-122"/>
                <a:sym typeface="+mn-ea"/>
              </a:rPr>
              <a:t>    </a:t>
            </a:r>
            <a:r>
              <a:rPr lang="en-US" altLang="zh-CN" sz="1400" b="1">
                <a:solidFill>
                  <a:schemeClr val="accent1"/>
                </a:solidFill>
                <a:latin typeface="等线" panose="02010600030101010101" charset="-122"/>
                <a:ea typeface="等线" panose="02010600030101010101" charset="-122"/>
                <a:cs typeface="等线" panose="02010600030101010101" charset="-122"/>
                <a:sym typeface="+mn-ea"/>
              </a:rPr>
              <a:t>   </a:t>
            </a:r>
            <a:r>
              <a:rPr lang="zh-CN" altLang="en-US" sz="2000" b="1">
                <a:solidFill>
                  <a:schemeClr val="tx1"/>
                </a:solidFill>
                <a:latin typeface="+mn-ea"/>
                <a:cs typeface="+mn-ea"/>
                <a:sym typeface="+mn-ea"/>
              </a:rPr>
              <a:t>心律失常的诊断依赖心电图</a:t>
            </a:r>
            <a:r>
              <a:rPr lang="zh-CN" altLang="en-US" sz="2000" dirty="0">
                <a:solidFill>
                  <a:schemeClr val="tx1"/>
                </a:solidFill>
                <a:latin typeface="+mn-ea"/>
                <a:cs typeface="+mn-ea"/>
                <a:sym typeface="+mn-ea"/>
              </a:rPr>
              <a:t>，为了完整地记录心脏的电活动状况,</a:t>
            </a:r>
            <a:r>
              <a:rPr lang="zh-CN" altLang="en-US" sz="2000" dirty="0">
                <a:solidFill>
                  <a:srgbClr val="FF0000"/>
                </a:solidFill>
                <a:latin typeface="+mn-ea"/>
                <a:cs typeface="+mn-ea"/>
                <a:sym typeface="+mn-ea"/>
              </a:rPr>
              <a:t> </a:t>
            </a:r>
            <a:r>
              <a:rPr lang="zh-CN" altLang="en-US" sz="2000" b="1" dirty="0">
                <a:solidFill>
                  <a:srgbClr val="FF0000"/>
                </a:solidFill>
                <a:latin typeface="+mn-ea"/>
                <a:cs typeface="+mn-ea"/>
                <a:sym typeface="+mn-ea"/>
              </a:rPr>
              <a:t>临床上使用测量</a:t>
            </a:r>
            <a:r>
              <a:rPr lang="zh-CN" altLang="en-US" sz="2000" b="1" dirty="0">
                <a:solidFill>
                  <a:srgbClr val="FF0000"/>
                </a:solidFill>
                <a:latin typeface="+mn-ea"/>
                <a:cs typeface="+mn-ea"/>
                <a:sym typeface="+mn-ea"/>
              </a:rPr>
              <a:t>心脏水平和垂直方向的十二种不同导联作记录, 称为标准十二导联。</a:t>
            </a:r>
            <a:r>
              <a:rPr lang="zh-CN" altLang="en-US" sz="2000" dirty="0">
                <a:solidFill>
                  <a:schemeClr val="tx1"/>
                </a:solidFill>
                <a:latin typeface="+mn-ea"/>
                <a:cs typeface="+mn-ea"/>
                <a:sym typeface="+mn-ea"/>
              </a:rPr>
              <a:t> 即Ⅰ、Ⅱ、Ⅲ、aVR、aVL、aVF、V1、V2、 V3、V4、V5、V6 导联。</a:t>
            </a:r>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r>
              <a:rPr lang="en-US" altLang="zh-CN" sz="2000" dirty="0">
                <a:solidFill>
                  <a:schemeClr val="tx1"/>
                </a:solidFill>
                <a:latin typeface="+mn-ea"/>
                <a:cs typeface="+mn-ea"/>
                <a:sym typeface="+mn-ea"/>
              </a:rPr>
              <a:t>    </a:t>
            </a:r>
            <a:r>
              <a:rPr lang="zh-CN" altLang="en-US" sz="2000" dirty="0">
                <a:solidFill>
                  <a:schemeClr val="tx1"/>
                </a:solidFill>
                <a:latin typeface="+mn-ea"/>
                <a:cs typeface="+mn-ea"/>
                <a:sym typeface="+mn-ea"/>
              </a:rPr>
              <a:t>其中前六个导联表示肢体导联，记录了心脏</a:t>
            </a:r>
            <a:r>
              <a:rPr lang="zh-CN" altLang="en-US" sz="2000" dirty="0">
                <a:solidFill>
                  <a:schemeClr val="tx1"/>
                </a:solidFill>
                <a:latin typeface="+mn-ea"/>
                <a:cs typeface="+mn-ea"/>
                <a:sym typeface="+mn-ea"/>
              </a:rPr>
              <a:t>额状面面的电位变化，后六个导联表示胸导联，记录了心脏</a:t>
            </a:r>
            <a:r>
              <a:rPr lang="zh-CN" altLang="en-US" sz="2000" dirty="0">
                <a:solidFill>
                  <a:schemeClr val="tx1"/>
                </a:solidFill>
                <a:latin typeface="+mn-ea"/>
                <a:cs typeface="+mn-ea"/>
                <a:sym typeface="+mn-ea"/>
              </a:rPr>
              <a:t>横断面的电位变化。</a:t>
            </a:r>
            <a:endParaRPr lang="zh-CN" altLang="en-US" sz="2400" dirty="0">
              <a:solidFill>
                <a:schemeClr val="tx1"/>
              </a:solidFill>
              <a:latin typeface="+mn-ea"/>
              <a:cs typeface="+mn-ea"/>
              <a:sym typeface="+mn-ea"/>
            </a:endParaRPr>
          </a:p>
          <a:p>
            <a:pPr lvl="0" algn="just"/>
            <a:endParaRPr lang="zh-CN" altLang="en-US" sz="1100">
              <a:latin typeface="等线" panose="02010600030101010101" charset="-122"/>
              <a:ea typeface="等线" panose="02010600030101010101" charset="-122"/>
            </a:endParaRPr>
          </a:p>
          <a:p>
            <a:pPr lvl="0" algn="just"/>
            <a:endParaRPr lang="zh-CN" altLang="en-US" sz="1100" dirty="0">
              <a:solidFill>
                <a:srgbClr val="666666"/>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custDataLst>
              <p:tags r:id="rId8"/>
            </p:custDataLst>
          </p:nvPr>
        </p:nvPicPr>
        <p:blipFill>
          <a:blip r:embed="rId9"/>
          <a:stretch>
            <a:fillRect/>
          </a:stretch>
        </p:blipFill>
        <p:spPr>
          <a:xfrm>
            <a:off x="1109980" y="1605915"/>
            <a:ext cx="6488430" cy="2665095"/>
          </a:xfrm>
          <a:prstGeom prst="rect">
            <a:avLst/>
          </a:prstGeom>
        </p:spPr>
      </p:pic>
      <p:pic>
        <p:nvPicPr>
          <p:cNvPr id="22" name="图片 21"/>
          <p:cNvPicPr>
            <a:picLocks noChangeAspect="1"/>
          </p:cNvPicPr>
          <p:nvPr>
            <p:custDataLst>
              <p:tags r:id="rId10"/>
            </p:custDataLst>
          </p:nvPr>
        </p:nvPicPr>
        <p:blipFill>
          <a:blip r:embed="rId11"/>
          <a:stretch>
            <a:fillRect/>
          </a:stretch>
        </p:blipFill>
        <p:spPr>
          <a:xfrm>
            <a:off x="1110615" y="4486275"/>
            <a:ext cx="6471920" cy="2177415"/>
          </a:xfrm>
          <a:prstGeom prst="rect">
            <a:avLst/>
          </a:prstGeom>
        </p:spPr>
      </p:pic>
    </p:spTree>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5496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2</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、数据库</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来源</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354330" y="1634490"/>
            <a:ext cx="3557270" cy="5064760"/>
          </a:xfrm>
          <a:prstGeom prst="rect">
            <a:avLst/>
          </a:prstGeom>
          <a:noFill/>
        </p:spPr>
        <p:txBody>
          <a:bodyPr wrap="square" rtlCol="0">
            <a:noAutofit/>
          </a:bodyPr>
          <a:p>
            <a:r>
              <a:rPr lang="en-US" altLang="zh-CN" sz="2000"/>
              <a:t>   </a:t>
            </a:r>
            <a:r>
              <a:rPr lang="en-US" altLang="zh-CN">
                <a:latin typeface="+mn-ea"/>
                <a:cs typeface="+mn-ea"/>
              </a:rPr>
              <a:t>   </a:t>
            </a:r>
            <a:r>
              <a:rPr lang="zh-CN" altLang="en-US">
                <a:latin typeface="+mn-ea"/>
                <a:cs typeface="+mn-ea"/>
              </a:rPr>
              <a:t>本章节数据库是来自CPSC2018的十二导联ECG数据集，采样频率为500Hz。每组样本包含了原始十二导联心电图信号、患者年龄、性别和信号对应的标签。其中标签分别对应了9种类别：正常节律、心房颤动（AF）、一度房室传导阻滞（I-AVB）、左束支传导阻滞（LBBB）、右束支传导阻滞（RBBB）、房性早搏（PAC）、室性早搏（PVC）、ST段压低（STD）和ST段抬高（STE）。这些心律失常类型还可分为四类亚异常类型，例如LBBB和RBBB可以统称为传导阻滞类型（Block）；PAC和PVC可以统称为过早收缩（PC）；STD和STE可划分为ST段改变（ST）。</a:t>
            </a:r>
            <a:endParaRPr lang="zh-CN" altLang="en-US">
              <a:latin typeface="+mn-ea"/>
              <a:cs typeface="+mn-ea"/>
            </a:endParaRPr>
          </a:p>
        </p:txBody>
      </p:sp>
      <p:graphicFrame>
        <p:nvGraphicFramePr>
          <p:cNvPr id="4" name="表格 3"/>
          <p:cNvGraphicFramePr/>
          <p:nvPr>
            <p:custDataLst>
              <p:tags r:id="rId7"/>
            </p:custDataLst>
          </p:nvPr>
        </p:nvGraphicFramePr>
        <p:xfrm>
          <a:off x="4048125" y="1748155"/>
          <a:ext cx="7919085" cy="4150360"/>
        </p:xfrm>
        <a:graphic>
          <a:graphicData uri="http://schemas.openxmlformats.org/drawingml/2006/table">
            <a:tbl>
              <a:tblPr/>
              <a:tblGrid>
                <a:gridCol w="879475"/>
                <a:gridCol w="877570"/>
                <a:gridCol w="880745"/>
                <a:gridCol w="880745"/>
                <a:gridCol w="879475"/>
                <a:gridCol w="880745"/>
                <a:gridCol w="878840"/>
                <a:gridCol w="880745"/>
                <a:gridCol w="880745"/>
              </a:tblGrid>
              <a:tr h="638175">
                <a:tc>
                  <a:txBody>
                    <a:bodyPr/>
                    <a:p>
                      <a:pPr indent="0" algn="ctr">
                        <a:buNone/>
                      </a:pPr>
                      <a:r>
                        <a:rPr lang="en-US" sz="1000" b="0">
                          <a:latin typeface="Times New Roman" panose="02020603050405020304" charset="0"/>
                          <a:cs typeface="Times New Roman" panose="02020603050405020304" charset="0"/>
                        </a:rPr>
                        <a:t>No.</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心律失常类型</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样本数量</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000" b="0">
                          <a:latin typeface="Times New Roman" panose="02020603050405020304" charset="0"/>
                          <a:cs typeface="Times New Roman" panose="02020603050405020304" charset="0"/>
                        </a:rPr>
                        <a:t>采样时间长度（单位s）</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1000" b="0">
                          <a:latin typeface="Times New Roman" panose="02020603050405020304" charset="0"/>
                          <a:cs typeface="Times New Roman" panose="02020603050405020304" charset="0"/>
                        </a:rPr>
                        <a:t>训练集</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小样本测试集</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隐藏测试集</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9405">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平均</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最小</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最大</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indent="0" algn="ctr">
                        <a:buNone/>
                      </a:pPr>
                      <a:r>
                        <a:rPr lang="en-US" sz="1000" b="0">
                          <a:latin typeface="Times New Roman" panose="02020603050405020304" charset="0"/>
                          <a:cs typeface="Times New Roman" panose="02020603050405020304" charset="0"/>
                        </a:rPr>
                        <a:t>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正常</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918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15.43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895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394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18770">
                <a:tc>
                  <a:txBody>
                    <a:bodyPr/>
                    <a:p>
                      <a:pPr indent="0" algn="ctr">
                        <a:buNone/>
                      </a:pPr>
                      <a:r>
                        <a:rPr lang="en-US" sz="1000" b="0">
                          <a:latin typeface="Times New Roman" panose="02020603050405020304" charset="0"/>
                          <a:cs typeface="Times New Roman" panose="02020603050405020304" charset="0"/>
                        </a:rPr>
                        <a:t>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AF</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1098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15.04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1112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466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9405">
                <a:tc>
                  <a:txBody>
                    <a:bodyPr/>
                    <a:p>
                      <a:pPr indent="0" algn="ctr">
                        <a:buNone/>
                      </a:pPr>
                      <a:r>
                        <a:rPr lang="en-US" sz="1000" b="0">
                          <a:latin typeface="Times New Roman" panose="02020603050405020304" charset="0"/>
                          <a:cs typeface="Times New Roman" panose="02020603050405020304" charset="0"/>
                        </a:rPr>
                        <a:t>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I-AVB</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704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14.27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54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695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45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295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8770">
                <a:tc>
                  <a:txBody>
                    <a:bodyPr/>
                    <a:p>
                      <a:pPr indent="0" algn="ctr">
                        <a:buNone/>
                      </a:pPr>
                      <a:r>
                        <a:rPr lang="en-US" sz="1000" b="0">
                          <a:latin typeface="Times New Roman" panose="02020603050405020304" charset="0"/>
                          <a:cs typeface="Times New Roman" panose="02020603050405020304" charset="0"/>
                        </a:rPr>
                        <a:t>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LBBB</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207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14.94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203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97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9405">
                <a:tc>
                  <a:txBody>
                    <a:bodyPr/>
                    <a:p>
                      <a:pPr indent="0" algn="ctr">
                        <a:buNone/>
                      </a:pPr>
                      <a:r>
                        <a:rPr lang="en-US" sz="1000" b="0">
                          <a:latin typeface="Times New Roman" panose="02020603050405020304" charset="0"/>
                          <a:cs typeface="Times New Roman" panose="02020603050405020304" charset="0"/>
                        </a:rPr>
                        <a:t>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RBBB</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1695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14.62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118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1691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124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756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8770">
                <a:tc>
                  <a:txBody>
                    <a:bodyPr/>
                    <a:p>
                      <a:pPr indent="0" algn="ctr">
                        <a:buNone/>
                      </a:pPr>
                      <a:r>
                        <a:rPr lang="en-US" sz="1000" b="0">
                          <a:latin typeface="Times New Roman" panose="02020603050405020304" charset="0"/>
                          <a:cs typeface="Times New Roman" panose="02020603050405020304" charset="0"/>
                        </a:rPr>
                        <a:t>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PAC</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574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19.43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546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47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250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0040">
                <a:tc>
                  <a:txBody>
                    <a:bodyPr/>
                    <a:p>
                      <a:pPr indent="0" algn="ctr">
                        <a:buNone/>
                      </a:pPr>
                      <a:r>
                        <a:rPr lang="en-US" sz="1000" b="0">
                          <a:latin typeface="Times New Roman" panose="02020603050405020304" charset="0"/>
                          <a:cs typeface="Times New Roman" panose="02020603050405020304" charset="0"/>
                        </a:rPr>
                        <a:t>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PVC</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653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20.92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144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826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44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276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9405">
                <a:tc>
                  <a:txBody>
                    <a:bodyPr/>
                    <a:p>
                      <a:pPr indent="0" algn="ctr">
                        <a:buNone/>
                      </a:pPr>
                      <a:r>
                        <a:rPr lang="en-US" sz="1000" b="0">
                          <a:latin typeface="Times New Roman" panose="02020603050405020304" charset="0"/>
                          <a:cs typeface="Times New Roman" panose="02020603050405020304" charset="0"/>
                        </a:rPr>
                        <a:t>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STD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826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15.50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138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825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58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340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8770">
                <a:tc>
                  <a:txBody>
                    <a:bodyPr/>
                    <a:p>
                      <a:pPr indent="0" algn="ctr">
                        <a:buNone/>
                      </a:pPr>
                      <a:r>
                        <a:rPr lang="en-US" sz="1000" b="0">
                          <a:latin typeface="Times New Roman" panose="02020603050405020304" charset="0"/>
                          <a:cs typeface="Times New Roman" panose="02020603050405020304" charset="0"/>
                        </a:rPr>
                        <a:t>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STE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202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17.15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216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80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9405">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总计</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6877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15.95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144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7117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500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2954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49295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、二维化与</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数据处理</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28" name="图片 28" descr="二维化1"/>
          <p:cNvPicPr>
            <a:picLocks noChangeAspect="1"/>
          </p:cNvPicPr>
          <p:nvPr>
            <p:custDataLst>
              <p:tags r:id="rId7"/>
            </p:custDataLst>
          </p:nvPr>
        </p:nvPicPr>
        <p:blipFill>
          <a:blip r:embed="rId8"/>
          <a:stretch>
            <a:fillRect/>
          </a:stretch>
        </p:blipFill>
        <p:spPr>
          <a:xfrm>
            <a:off x="3600450" y="2174240"/>
            <a:ext cx="8591550" cy="4356735"/>
          </a:xfrm>
          <a:prstGeom prst="rect">
            <a:avLst/>
          </a:prstGeom>
        </p:spPr>
      </p:pic>
      <p:sp>
        <p:nvSpPr>
          <p:cNvPr id="2" name="文本框 1"/>
          <p:cNvSpPr txBox="1"/>
          <p:nvPr>
            <p:custDataLst>
              <p:tags r:id="rId9"/>
            </p:custDataLst>
          </p:nvPr>
        </p:nvSpPr>
        <p:spPr>
          <a:xfrm>
            <a:off x="201930" y="1725295"/>
            <a:ext cx="3905885" cy="5077460"/>
          </a:xfrm>
          <a:prstGeom prst="rect">
            <a:avLst/>
          </a:prstGeom>
          <a:noFill/>
        </p:spPr>
        <p:txBody>
          <a:bodyPr wrap="square" rtlCol="0">
            <a:spAutoFit/>
          </a:bodyPr>
          <a:p>
            <a:r>
              <a:rPr lang="zh-CN" altLang="en-US" b="1">
                <a:latin typeface="+mn-ea"/>
                <a:cs typeface="+mn-ea"/>
              </a:rPr>
              <a:t>数据处理相关操作：</a:t>
            </a:r>
            <a:endParaRPr lang="zh-CN" altLang="en-US" b="1">
              <a:latin typeface="+mn-ea"/>
              <a:cs typeface="+mn-ea"/>
            </a:endParaRPr>
          </a:p>
          <a:p>
            <a:r>
              <a:rPr lang="zh-CN" altLang="en-US">
                <a:latin typeface="+mn-ea"/>
                <a:cs typeface="+mn-ea"/>
              </a:rPr>
              <a:t>（</a:t>
            </a:r>
            <a:r>
              <a:rPr lang="en-US" altLang="zh-CN">
                <a:latin typeface="+mn-ea"/>
                <a:cs typeface="+mn-ea"/>
              </a:rPr>
              <a:t>1</a:t>
            </a:r>
            <a:r>
              <a:rPr lang="zh-CN" altLang="en-US">
                <a:latin typeface="+mn-ea"/>
                <a:cs typeface="+mn-ea"/>
              </a:rPr>
              <a:t>）去噪</a:t>
            </a:r>
            <a:endParaRPr lang="zh-CN" altLang="en-US">
              <a:latin typeface="+mn-ea"/>
              <a:cs typeface="+mn-ea"/>
            </a:endParaRPr>
          </a:p>
          <a:p>
            <a:r>
              <a:rPr lang="zh-CN" altLang="en-US">
                <a:latin typeface="+mn-ea"/>
                <a:cs typeface="+mn-ea"/>
              </a:rPr>
              <a:t>（</a:t>
            </a:r>
            <a:r>
              <a:rPr lang="en-US" altLang="zh-CN">
                <a:latin typeface="+mn-ea"/>
                <a:cs typeface="+mn-ea"/>
              </a:rPr>
              <a:t>2</a:t>
            </a:r>
            <a:r>
              <a:rPr lang="zh-CN" altLang="en-US">
                <a:latin typeface="+mn-ea"/>
                <a:cs typeface="+mn-ea"/>
              </a:rPr>
              <a:t>）导联电压最大最小值归一化</a:t>
            </a:r>
            <a:endParaRPr lang="zh-CN" altLang="en-US">
              <a:latin typeface="+mn-ea"/>
              <a:cs typeface="+mn-ea"/>
            </a:endParaRPr>
          </a:p>
          <a:p>
            <a:r>
              <a:rPr lang="zh-CN" altLang="en-US">
                <a:latin typeface="+mn-ea"/>
                <a:cs typeface="+mn-ea"/>
              </a:rPr>
              <a:t>（</a:t>
            </a:r>
            <a:r>
              <a:rPr lang="en-US" altLang="zh-CN">
                <a:latin typeface="+mn-ea"/>
                <a:cs typeface="+mn-ea"/>
              </a:rPr>
              <a:t>3</a:t>
            </a:r>
            <a:r>
              <a:rPr lang="zh-CN" altLang="en-US">
                <a:latin typeface="+mn-ea"/>
                <a:cs typeface="+mn-ea"/>
              </a:rPr>
              <a:t>）性别二值化处理</a:t>
            </a:r>
            <a:endParaRPr lang="zh-CN" altLang="en-US">
              <a:latin typeface="+mn-ea"/>
              <a:cs typeface="+mn-ea"/>
            </a:endParaRPr>
          </a:p>
          <a:p>
            <a:r>
              <a:rPr lang="zh-CN" altLang="en-US">
                <a:latin typeface="+mn-ea"/>
                <a:cs typeface="+mn-ea"/>
              </a:rPr>
              <a:t>（</a:t>
            </a:r>
            <a:r>
              <a:rPr lang="en-US" altLang="zh-CN">
                <a:latin typeface="+mn-ea"/>
                <a:cs typeface="+mn-ea"/>
              </a:rPr>
              <a:t>4</a:t>
            </a:r>
            <a:r>
              <a:rPr lang="zh-CN" altLang="en-US">
                <a:latin typeface="+mn-ea"/>
                <a:cs typeface="+mn-ea"/>
              </a:rPr>
              <a:t>）切片、</a:t>
            </a:r>
            <a:r>
              <a:rPr lang="zh-CN" altLang="en-US">
                <a:latin typeface="+mn-ea"/>
                <a:cs typeface="+mn-ea"/>
              </a:rPr>
              <a:t>维度扩充</a:t>
            </a:r>
            <a:endParaRPr lang="zh-CN" altLang="en-US">
              <a:latin typeface="+mn-ea"/>
              <a:cs typeface="+mn-ea"/>
            </a:endParaRPr>
          </a:p>
          <a:p>
            <a:endParaRPr lang="zh-CN" altLang="en-US">
              <a:latin typeface="+mn-ea"/>
              <a:cs typeface="+mn-ea"/>
            </a:endParaRPr>
          </a:p>
          <a:p>
            <a:r>
              <a:rPr lang="zh-CN" altLang="en-US" b="1">
                <a:latin typeface="+mn-ea"/>
                <a:cs typeface="+mn-ea"/>
              </a:rPr>
              <a:t>切片原理：</a:t>
            </a:r>
            <a:endParaRPr lang="zh-CN" altLang="en-US" b="1">
              <a:latin typeface="+mn-ea"/>
              <a:cs typeface="+mn-ea"/>
            </a:endParaRPr>
          </a:p>
          <a:p>
            <a:r>
              <a:rPr lang="zh-CN" altLang="en-US" b="1">
                <a:latin typeface="+mn-ea"/>
                <a:cs typeface="+mn-ea"/>
              </a:rPr>
              <a:t>原则1</a:t>
            </a:r>
            <a:r>
              <a:rPr lang="zh-CN" altLang="en-US">
                <a:latin typeface="+mn-ea"/>
                <a:cs typeface="+mn-ea"/>
              </a:rPr>
              <a:t>：如果在原始十二导联ECG长度中L&lt;8192，A在第一维的长度补0至L=8192。</a:t>
            </a:r>
            <a:endParaRPr lang="zh-CN" altLang="en-US">
              <a:latin typeface="+mn-ea"/>
              <a:cs typeface="+mn-ea"/>
            </a:endParaRPr>
          </a:p>
          <a:p>
            <a:r>
              <a:rPr lang="zh-CN" altLang="en-US" b="1">
                <a:latin typeface="+mn-ea"/>
                <a:cs typeface="+mn-ea"/>
              </a:rPr>
              <a:t>原则2</a:t>
            </a:r>
            <a:r>
              <a:rPr lang="zh-CN" altLang="en-US">
                <a:latin typeface="+mn-ea"/>
                <a:cs typeface="+mn-ea"/>
              </a:rPr>
              <a:t>：如果在中，L满足8192≤L&lt;1.5*8192，将A尾部多余的数据截掉至L=8192。</a:t>
            </a:r>
            <a:endParaRPr lang="zh-CN" altLang="en-US">
              <a:latin typeface="+mn-ea"/>
              <a:cs typeface="+mn-ea"/>
            </a:endParaRPr>
          </a:p>
          <a:p>
            <a:r>
              <a:rPr lang="zh-CN" altLang="en-US" b="1">
                <a:latin typeface="+mn-ea"/>
                <a:cs typeface="+mn-ea"/>
              </a:rPr>
              <a:t>原则3</a:t>
            </a:r>
            <a:r>
              <a:rPr lang="zh-CN" altLang="en-US">
                <a:latin typeface="+mn-ea"/>
                <a:cs typeface="+mn-ea"/>
              </a:rPr>
              <a:t>：如果在中，L满足L≥1.5*8192，则将A切成n片。切片长度为8192（16.384s），切片之间的重叠长度为4096。经过切片二维心电图变为n个二维心电图样本。</a:t>
            </a:r>
            <a:endParaRPr lang="zh-CN" altLang="en-US">
              <a:latin typeface="+mn-ea"/>
              <a:cs typeface="+mn-ea"/>
            </a:endParaRPr>
          </a:p>
        </p:txBody>
      </p:sp>
    </p:spTree>
  </p:cSld>
  <p:clrMapOvr>
    <a:masterClrMapping/>
  </p:clrMapOvr>
  <p:transition>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56959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DSE-R</a:t>
            </a: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esNet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模型</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搭建</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9" name="文本框 8"/>
          <p:cNvSpPr txBox="1"/>
          <p:nvPr>
            <p:custDataLst>
              <p:tags r:id="rId7"/>
            </p:custDataLst>
          </p:nvPr>
        </p:nvSpPr>
        <p:spPr>
          <a:xfrm>
            <a:off x="615315" y="1466215"/>
            <a:ext cx="5181600" cy="4047490"/>
          </a:xfrm>
          <a:prstGeom prst="rect">
            <a:avLst/>
          </a:prstGeom>
          <a:noFill/>
        </p:spPr>
        <p:txBody>
          <a:bodyPr wrap="square" rtlCol="0">
            <a:noAutofit/>
          </a:bodyPr>
          <a:p>
            <a:r>
              <a:rPr lang="en-US" altLang="zh-CN" sz="2000">
                <a:latin typeface="+mn-ea"/>
                <a:cs typeface="+mn-ea"/>
              </a:rPr>
              <a:t>    </a:t>
            </a:r>
            <a:r>
              <a:rPr lang="zh-CN" altLang="en-US" sz="2000">
                <a:latin typeface="+mn-ea"/>
                <a:cs typeface="+mn-ea"/>
              </a:rPr>
              <a:t>本研究以Res</a:t>
            </a:r>
            <a:r>
              <a:rPr lang="en-US" altLang="zh-CN" sz="2000">
                <a:latin typeface="+mn-ea"/>
                <a:cs typeface="+mn-ea"/>
              </a:rPr>
              <a:t>N</a:t>
            </a:r>
            <a:r>
              <a:rPr lang="zh-CN" altLang="en-US" sz="2000">
                <a:latin typeface="+mn-ea"/>
                <a:cs typeface="+mn-ea"/>
              </a:rPr>
              <a:t>et作为主要结构，辅以通道维度上的全连接神经网络和辅助特征全连接神经网络，搭建了一个在深度上具有22层权重调整层，在宽度上具有三个维度特征的深度神经网络结构。</a:t>
            </a:r>
            <a:endParaRPr lang="zh-CN" altLang="en-US" sz="2000">
              <a:latin typeface="+mn-ea"/>
              <a:cs typeface="+mn-ea"/>
            </a:endParaRPr>
          </a:p>
          <a:p>
            <a:r>
              <a:rPr lang="zh-CN" altLang="en-US" sz="2000">
                <a:latin typeface="+mn-ea"/>
                <a:cs typeface="+mn-ea"/>
              </a:rPr>
              <a:t> </a:t>
            </a:r>
            <a:r>
              <a:rPr lang="en-US" altLang="zh-CN" sz="2000">
                <a:latin typeface="+mn-ea"/>
                <a:cs typeface="+mn-ea"/>
              </a:rPr>
              <a:t>   </a:t>
            </a:r>
            <a:r>
              <a:rPr lang="zh-CN" altLang="en-US" sz="2000">
                <a:latin typeface="+mn-ea"/>
                <a:cs typeface="+mn-ea"/>
              </a:rPr>
              <a:t>模型的输入为两部分，分别为二维化的十二导联数据和辅助特征性别和年龄。不同于常见的和ResNet结构穿插连接的方式，本章提出模型中的Detached SE（DSE）模块独立于任何残差块。仅使用它提取二维心电图不同通道维度的全局特征。然后DSE模块中的四个全连接层将提取的全局特征映射到一个新的特征空间。</a:t>
            </a:r>
            <a:endParaRPr lang="zh-CN" altLang="en-US" sz="2000">
              <a:latin typeface="+mn-ea"/>
              <a:cs typeface="+mn-ea"/>
            </a:endParaRPr>
          </a:p>
        </p:txBody>
      </p:sp>
      <p:pic>
        <p:nvPicPr>
          <p:cNvPr id="10" name="图片 9" descr="module_picture"/>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6600825" y="885825"/>
            <a:ext cx="4679315" cy="5961380"/>
          </a:xfrm>
          <a:prstGeom prst="rect">
            <a:avLst/>
          </a:prstGeom>
        </p:spPr>
      </p:pic>
      <p:pic>
        <p:nvPicPr>
          <p:cNvPr id="35" name="图片 35" descr="卷积原理图-new"/>
          <p:cNvPicPr>
            <a:picLocks noChangeAspect="1"/>
          </p:cNvPicPr>
          <p:nvPr>
            <p:custDataLst>
              <p:tags r:id="rId11"/>
            </p:custDataLst>
          </p:nvPr>
        </p:nvPicPr>
        <p:blipFill>
          <a:blip r:embed="rId12"/>
          <a:stretch>
            <a:fillRect/>
          </a:stretch>
        </p:blipFill>
        <p:spPr>
          <a:xfrm>
            <a:off x="630555" y="5513705"/>
            <a:ext cx="4994910" cy="1333500"/>
          </a:xfrm>
          <a:prstGeom prst="rect">
            <a:avLst/>
          </a:prstGeom>
        </p:spPr>
      </p:pic>
    </p:spTree>
  </p:cSld>
  <p:clrMapOvr>
    <a:masterClrMapping/>
  </p:clrMapOvr>
  <p:transition>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1559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5</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实验结果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1219835" y="1875790"/>
            <a:ext cx="3145155" cy="2971800"/>
          </a:xfrm>
          <a:prstGeom prst="rect">
            <a:avLst/>
          </a:prstGeom>
          <a:noFill/>
        </p:spPr>
        <p:txBody>
          <a:bodyPr wrap="square" rtlCol="0" anchor="t">
            <a:spAutoFit/>
          </a:bodyPr>
          <a:p>
            <a:pPr>
              <a:lnSpc>
                <a:spcPct val="120000"/>
              </a:lnSpc>
            </a:pPr>
            <a:r>
              <a:rPr lang="en-US" altLang="zh-CN" sz="2000">
                <a:latin typeface="+mn-ea"/>
                <a:cs typeface="+mn-ea"/>
                <a:sym typeface="+mn-ea"/>
              </a:rPr>
              <a:t>    </a:t>
            </a:r>
            <a:r>
              <a:rPr lang="zh-CN" altLang="en-US" sz="2000">
                <a:latin typeface="+mn-ea"/>
                <a:cs typeface="+mn-ea"/>
                <a:sym typeface="+mn-ea"/>
              </a:rPr>
              <a:t>心电图分类后按照具体的九分类结果和五分类结果在隐藏测试集合进行量化分析，量化分析的标准有</a:t>
            </a:r>
            <a:r>
              <a:rPr lang="en-US" altLang="zh-CN" sz="2000">
                <a:latin typeface="+mn-ea"/>
                <a:cs typeface="+mn-ea"/>
                <a:sym typeface="+mn-ea"/>
              </a:rPr>
              <a:t>F</a:t>
            </a:r>
            <a:r>
              <a:rPr lang="en-US" altLang="zh-CN" sz="2000" baseline="-25000">
                <a:latin typeface="+mn-ea"/>
                <a:cs typeface="+mn-ea"/>
                <a:sym typeface="+mn-ea"/>
              </a:rPr>
              <a:t>1</a:t>
            </a:r>
            <a:r>
              <a:rPr lang="zh-CN" altLang="en-US" sz="2000">
                <a:latin typeface="+mn-ea"/>
                <a:cs typeface="+mn-ea"/>
                <a:sym typeface="+mn-ea"/>
              </a:rPr>
              <a:t>分数、准确率、敏感度以及特异度。其具体公式如下</a:t>
            </a:r>
            <a:r>
              <a:rPr lang="zh-CN" altLang="en-US" sz="1600">
                <a:latin typeface="+mn-ea"/>
                <a:cs typeface="+mn-ea"/>
                <a:sym typeface="+mn-ea"/>
              </a:rPr>
              <a:t>：</a:t>
            </a:r>
            <a:endParaRPr lang="zh-CN" altLang="en-US" sz="1600">
              <a:latin typeface="+mn-ea"/>
              <a:cs typeface="+mn-ea"/>
              <a:sym typeface="+mn-ea"/>
            </a:endParaRPr>
          </a:p>
          <a:p>
            <a:pPr>
              <a:lnSpc>
                <a:spcPct val="120000"/>
              </a:lnSpc>
            </a:pPr>
            <a:endParaRPr lang="zh-CN" altLang="en-US" sz="1600">
              <a:latin typeface="+mn-ea"/>
              <a:cs typeface="+mn-ea"/>
              <a:sym typeface="+mn-ea"/>
            </a:endParaRPr>
          </a:p>
        </p:txBody>
      </p:sp>
      <p:graphicFrame>
        <p:nvGraphicFramePr>
          <p:cNvPr id="4" name="对象 -2147482600"/>
          <p:cNvGraphicFramePr>
            <a:graphicFrameLocks noChangeAspect="1"/>
          </p:cNvGraphicFramePr>
          <p:nvPr>
            <p:custDataLst>
              <p:tags r:id="rId7"/>
            </p:custDataLst>
          </p:nvPr>
        </p:nvGraphicFramePr>
        <p:xfrm>
          <a:off x="1430655" y="4658995"/>
          <a:ext cx="1102360" cy="534035"/>
        </p:xfrm>
        <a:graphic>
          <a:graphicData uri="http://schemas.openxmlformats.org/presentationml/2006/ole">
            <mc:AlternateContent xmlns:mc="http://schemas.openxmlformats.org/markup-compatibility/2006">
              <mc:Choice xmlns:v="urn:schemas-microsoft-com:vml" Requires="v">
                <p:oleObj spid="_x0000_s3076" name="" r:id="rId8" imgW="990600" imgH="469900" progId="Equation.3">
                  <p:embed/>
                </p:oleObj>
              </mc:Choice>
              <mc:Fallback>
                <p:oleObj name="" r:id="rId8" imgW="990600" imgH="469900" progId="Equation.3">
                  <p:embed/>
                  <p:pic>
                    <p:nvPicPr>
                      <p:cNvPr id="0" name="图片 3075"/>
                      <p:cNvPicPr/>
                      <p:nvPr/>
                    </p:nvPicPr>
                    <p:blipFill>
                      <a:blip r:embed="rId9"/>
                      <a:stretch>
                        <a:fillRect/>
                      </a:stretch>
                    </p:blipFill>
                    <p:spPr>
                      <a:xfrm>
                        <a:off x="1430655" y="4658995"/>
                        <a:ext cx="1102360" cy="534035"/>
                      </a:xfrm>
                      <a:prstGeom prst="rect">
                        <a:avLst/>
                      </a:prstGeom>
                      <a:noFill/>
                      <a:ln w="38100">
                        <a:noFill/>
                        <a:miter/>
                      </a:ln>
                    </p:spPr>
                  </p:pic>
                </p:oleObj>
              </mc:Fallback>
            </mc:AlternateContent>
          </a:graphicData>
        </a:graphic>
      </p:graphicFrame>
      <p:graphicFrame>
        <p:nvGraphicFramePr>
          <p:cNvPr id="5" name="对象 -2147482599"/>
          <p:cNvGraphicFramePr>
            <a:graphicFrameLocks noChangeAspect="1"/>
          </p:cNvGraphicFramePr>
          <p:nvPr>
            <p:custDataLst>
              <p:tags r:id="rId10"/>
            </p:custDataLst>
          </p:nvPr>
        </p:nvGraphicFramePr>
        <p:xfrm>
          <a:off x="2985135" y="4667250"/>
          <a:ext cx="1059180" cy="467995"/>
        </p:xfrm>
        <a:graphic>
          <a:graphicData uri="http://schemas.openxmlformats.org/presentationml/2006/ole">
            <mc:AlternateContent xmlns:mc="http://schemas.openxmlformats.org/markup-compatibility/2006">
              <mc:Choice xmlns:v="urn:schemas-microsoft-com:vml" Requires="v">
                <p:oleObj spid="_x0000_s8" name="" r:id="rId11" imgW="914400" imgH="393700" progId="Equation.3">
                  <p:embed/>
                </p:oleObj>
              </mc:Choice>
              <mc:Fallback>
                <p:oleObj name="" r:id="rId11" imgW="914400" imgH="393700" progId="Equation.3">
                  <p:embed/>
                  <p:pic>
                    <p:nvPicPr>
                      <p:cNvPr id="0" name="图片 3"/>
                      <p:cNvPicPr/>
                      <p:nvPr/>
                    </p:nvPicPr>
                    <p:blipFill>
                      <a:blip r:embed="rId12"/>
                      <a:stretch>
                        <a:fillRect/>
                      </a:stretch>
                    </p:blipFill>
                    <p:spPr>
                      <a:xfrm>
                        <a:off x="2985135" y="4667250"/>
                        <a:ext cx="1059180" cy="467995"/>
                      </a:xfrm>
                      <a:prstGeom prst="rect">
                        <a:avLst/>
                      </a:prstGeom>
                      <a:noFill/>
                      <a:ln w="38100">
                        <a:noFill/>
                        <a:miter/>
                      </a:ln>
                    </p:spPr>
                  </p:pic>
                </p:oleObj>
              </mc:Fallback>
            </mc:AlternateContent>
          </a:graphicData>
        </a:graphic>
      </p:graphicFrame>
      <p:graphicFrame>
        <p:nvGraphicFramePr>
          <p:cNvPr id="9" name="对象 -2147482598"/>
          <p:cNvGraphicFramePr>
            <a:graphicFrameLocks noChangeAspect="1"/>
          </p:cNvGraphicFramePr>
          <p:nvPr>
            <p:custDataLst>
              <p:tags r:id="rId13"/>
            </p:custDataLst>
          </p:nvPr>
        </p:nvGraphicFramePr>
        <p:xfrm>
          <a:off x="1430655" y="5339080"/>
          <a:ext cx="1699260" cy="403860"/>
        </p:xfrm>
        <a:graphic>
          <a:graphicData uri="http://schemas.openxmlformats.org/presentationml/2006/ole">
            <mc:AlternateContent xmlns:mc="http://schemas.openxmlformats.org/markup-compatibility/2006">
              <mc:Choice xmlns:v="urn:schemas-microsoft-com:vml" Requires="v">
                <p:oleObj spid="_x0000_s10" name="" r:id="rId14" imgW="1701800" imgH="393700" progId="Equation.3">
                  <p:embed/>
                </p:oleObj>
              </mc:Choice>
              <mc:Fallback>
                <p:oleObj name="" r:id="rId14" imgW="1701800" imgH="393700" progId="Equation.3">
                  <p:embed/>
                  <p:pic>
                    <p:nvPicPr>
                      <p:cNvPr id="0" name="图片 4"/>
                      <p:cNvPicPr/>
                      <p:nvPr/>
                    </p:nvPicPr>
                    <p:blipFill>
                      <a:blip r:embed="rId15"/>
                      <a:stretch>
                        <a:fillRect/>
                      </a:stretch>
                    </p:blipFill>
                    <p:spPr>
                      <a:xfrm>
                        <a:off x="1430655" y="5339080"/>
                        <a:ext cx="1699260" cy="403860"/>
                      </a:xfrm>
                      <a:prstGeom prst="rect">
                        <a:avLst/>
                      </a:prstGeom>
                      <a:noFill/>
                      <a:ln w="38100">
                        <a:noFill/>
                        <a:miter/>
                      </a:ln>
                    </p:spPr>
                  </p:pic>
                </p:oleObj>
              </mc:Fallback>
            </mc:AlternateContent>
          </a:graphicData>
        </a:graphic>
      </p:graphicFrame>
      <p:graphicFrame>
        <p:nvGraphicFramePr>
          <p:cNvPr id="11" name="对象 -2147482597"/>
          <p:cNvGraphicFramePr>
            <a:graphicFrameLocks noChangeAspect="1"/>
          </p:cNvGraphicFramePr>
          <p:nvPr>
            <p:custDataLst>
              <p:tags r:id="rId16"/>
            </p:custDataLst>
          </p:nvPr>
        </p:nvGraphicFramePr>
        <p:xfrm>
          <a:off x="1430655" y="6061710"/>
          <a:ext cx="937260" cy="403860"/>
        </p:xfrm>
        <a:graphic>
          <a:graphicData uri="http://schemas.openxmlformats.org/presentationml/2006/ole">
            <mc:AlternateContent xmlns:mc="http://schemas.openxmlformats.org/markup-compatibility/2006">
              <mc:Choice xmlns:v="urn:schemas-microsoft-com:vml" Requires="v">
                <p:oleObj spid="_x0000_s12" name="" r:id="rId17" imgW="939800" imgH="393700" progId="Equation.3">
                  <p:embed/>
                </p:oleObj>
              </mc:Choice>
              <mc:Fallback>
                <p:oleObj name="" r:id="rId17" imgW="939800" imgH="393700" progId="Equation.3">
                  <p:embed/>
                  <p:pic>
                    <p:nvPicPr>
                      <p:cNvPr id="0" name="图片 7"/>
                      <p:cNvPicPr/>
                      <p:nvPr/>
                    </p:nvPicPr>
                    <p:blipFill>
                      <a:blip r:embed="rId18"/>
                      <a:stretch>
                        <a:fillRect/>
                      </a:stretch>
                    </p:blipFill>
                    <p:spPr>
                      <a:xfrm>
                        <a:off x="1430655" y="6061710"/>
                        <a:ext cx="937260" cy="403860"/>
                      </a:xfrm>
                      <a:prstGeom prst="rect">
                        <a:avLst/>
                      </a:prstGeom>
                      <a:noFill/>
                      <a:ln w="38100">
                        <a:noFill/>
                        <a:miter/>
                      </a:ln>
                    </p:spPr>
                  </p:pic>
                </p:oleObj>
              </mc:Fallback>
            </mc:AlternateContent>
          </a:graphicData>
        </a:graphic>
      </p:graphicFrame>
      <p:graphicFrame>
        <p:nvGraphicFramePr>
          <p:cNvPr id="13" name="对象 -2147482596"/>
          <p:cNvGraphicFramePr>
            <a:graphicFrameLocks noChangeAspect="1"/>
          </p:cNvGraphicFramePr>
          <p:nvPr>
            <p:custDataLst>
              <p:tags r:id="rId19"/>
            </p:custDataLst>
          </p:nvPr>
        </p:nvGraphicFramePr>
        <p:xfrm>
          <a:off x="2985135" y="6100445"/>
          <a:ext cx="952500" cy="403860"/>
        </p:xfrm>
        <a:graphic>
          <a:graphicData uri="http://schemas.openxmlformats.org/presentationml/2006/ole">
            <mc:AlternateContent xmlns:mc="http://schemas.openxmlformats.org/markup-compatibility/2006">
              <mc:Choice xmlns:v="urn:schemas-microsoft-com:vml" Requires="v">
                <p:oleObj spid="_x0000_s14" name="" r:id="rId20" imgW="952500" imgH="393700" progId="Equation.3">
                  <p:embed/>
                </p:oleObj>
              </mc:Choice>
              <mc:Fallback>
                <p:oleObj name="" r:id="rId20" imgW="952500" imgH="393700" progId="Equation.3">
                  <p:embed/>
                  <p:pic>
                    <p:nvPicPr>
                      <p:cNvPr id="0" name="图片 8"/>
                      <p:cNvPicPr/>
                      <p:nvPr/>
                    </p:nvPicPr>
                    <p:blipFill>
                      <a:blip r:embed="rId21"/>
                      <a:stretch>
                        <a:fillRect/>
                      </a:stretch>
                    </p:blipFill>
                    <p:spPr>
                      <a:xfrm>
                        <a:off x="2985135" y="6100445"/>
                        <a:ext cx="952500" cy="403860"/>
                      </a:xfrm>
                      <a:prstGeom prst="rect">
                        <a:avLst/>
                      </a:prstGeom>
                      <a:noFill/>
                      <a:ln w="38100">
                        <a:noFill/>
                        <a:miter/>
                      </a:ln>
                    </p:spPr>
                  </p:pic>
                </p:oleObj>
              </mc:Fallback>
            </mc:AlternateContent>
          </a:graphicData>
        </a:graphic>
      </p:graphicFrame>
      <p:pic>
        <p:nvPicPr>
          <p:cNvPr id="27" name="图片 27" descr="cross-matrix-new"/>
          <p:cNvPicPr>
            <a:picLocks noChangeAspect="1"/>
          </p:cNvPicPr>
          <p:nvPr>
            <p:custDataLst>
              <p:tags r:id="rId22"/>
            </p:custDataLst>
          </p:nvPr>
        </p:nvPicPr>
        <p:blipFill>
          <a:blip r:embed="rId23"/>
          <a:stretch>
            <a:fillRect/>
          </a:stretch>
        </p:blipFill>
        <p:spPr>
          <a:xfrm>
            <a:off x="5154295" y="1998980"/>
            <a:ext cx="5744845" cy="4688205"/>
          </a:xfrm>
          <a:prstGeom prst="rect">
            <a:avLst/>
          </a:prstGeom>
        </p:spPr>
      </p:pic>
    </p:spTree>
  </p:cSld>
  <p:clrMapOvr>
    <a:masterClrMapping/>
  </p:clrMapOvr>
  <p:transition>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1559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5</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实验结果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106" name="文本框 105"/>
          <p:cNvSpPr txBox="1"/>
          <p:nvPr/>
        </p:nvSpPr>
        <p:spPr>
          <a:xfrm>
            <a:off x="422275" y="1931670"/>
            <a:ext cx="7137400" cy="878840"/>
          </a:xfrm>
          <a:prstGeom prst="rect">
            <a:avLst/>
          </a:prstGeom>
          <a:noFill/>
          <a:ln w="9525">
            <a:noFill/>
          </a:ln>
        </p:spPr>
        <p:txBody>
          <a:bodyPr>
            <a:noAutofit/>
          </a:bodyPr>
          <a:p>
            <a:pPr indent="0" algn="ctr"/>
            <a:r>
              <a:rPr lang="en-US" b="0">
                <a:latin typeface="Times New Roman" panose="02020603050405020304" charset="0"/>
                <a:ea typeface="宋体" panose="02010600030101010101" pitchFamily="2" charset="-122"/>
              </a:rPr>
              <a:t> DSE-ResNet</a:t>
            </a:r>
            <a:r>
              <a:rPr lang="zh-CN" b="0">
                <a:latin typeface="Times New Roman" panose="02020603050405020304" charset="0"/>
                <a:ea typeface="宋体" panose="02010600030101010101" pitchFamily="2" charset="-122"/>
              </a:rPr>
              <a:t>在</a:t>
            </a:r>
            <a:r>
              <a:rPr lang="en-US" b="0">
                <a:latin typeface="Times New Roman" panose="02020603050405020304" charset="0"/>
                <a:ea typeface="宋体" panose="02010600030101010101" pitchFamily="2" charset="-122"/>
              </a:rPr>
              <a:t>CPSC2018</a:t>
            </a:r>
            <a:r>
              <a:rPr lang="zh-CN" b="0">
                <a:latin typeface="Times New Roman" panose="02020603050405020304" charset="0"/>
                <a:ea typeface="宋体" panose="02010600030101010101" pitchFamily="2" charset="-122"/>
              </a:rPr>
              <a:t>隐藏测试集的相关性能指标</a:t>
            </a:r>
            <a:endParaRPr lang="zh-CN" altLang="en-US" b="0">
              <a:latin typeface="Times New Roman" panose="02020603050405020304" charset="0"/>
              <a:ea typeface="宋体" panose="02010600030101010101" pitchFamily="2" charset="-122"/>
            </a:endParaRPr>
          </a:p>
        </p:txBody>
      </p:sp>
      <p:graphicFrame>
        <p:nvGraphicFramePr>
          <p:cNvPr id="23" name="表格 22"/>
          <p:cNvGraphicFramePr/>
          <p:nvPr/>
        </p:nvGraphicFramePr>
        <p:xfrm>
          <a:off x="422275" y="2576830"/>
          <a:ext cx="7422515" cy="3201035"/>
        </p:xfrm>
        <a:graphic>
          <a:graphicData uri="http://schemas.openxmlformats.org/drawingml/2006/table">
            <a:tbl>
              <a:tblPr/>
              <a:tblGrid>
                <a:gridCol w="390525"/>
                <a:gridCol w="682625"/>
                <a:gridCol w="612775"/>
                <a:gridCol w="495300"/>
                <a:gridCol w="535305"/>
                <a:gridCol w="564515"/>
                <a:gridCol w="506095"/>
                <a:gridCol w="513080"/>
                <a:gridCol w="459105"/>
                <a:gridCol w="524510"/>
                <a:gridCol w="523875"/>
                <a:gridCol w="597535"/>
                <a:gridCol w="493395"/>
                <a:gridCol w="523875"/>
              </a:tblGrid>
              <a:tr h="484505">
                <a:tc rowSpan="2">
                  <a:txBody>
                    <a:bodyPr/>
                    <a:p>
                      <a:pPr indent="0" algn="ctr">
                        <a:buNone/>
                      </a:pPr>
                      <a:r>
                        <a:rPr lang="en-US" sz="1000" b="0">
                          <a:latin typeface="Times New Roman" panose="02020603050405020304" charset="0"/>
                          <a:cs typeface="Times New Roman" panose="02020603050405020304" charset="0"/>
                        </a:rPr>
                        <a:t>名称</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rowSpan="2">
                  <a:txBody>
                    <a:bodyPr/>
                    <a:p>
                      <a:pPr indent="0" algn="ctr">
                        <a:buNone/>
                      </a:pPr>
                      <a:r>
                        <a:rPr lang="en-US" sz="1000" b="0">
                          <a:latin typeface="Times New Roman" panose="02020603050405020304" charset="0"/>
                          <a:cs typeface="Times New Roman" panose="02020603050405020304" charset="0"/>
                        </a:rPr>
                        <a:t>平均</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9">
                  <a:txBody>
                    <a:bodyPr/>
                    <a:p>
                      <a:pPr indent="0" algn="ctr">
                        <a:buNone/>
                      </a:pPr>
                      <a:r>
                        <a:rPr lang="en-US" sz="1000" b="0">
                          <a:latin typeface="Times New Roman" panose="02020603050405020304" charset="0"/>
                          <a:cs typeface="Times New Roman" panose="02020603050405020304" charset="0"/>
                        </a:rPr>
                        <a:t>正常及</a:t>
                      </a:r>
                      <a:r>
                        <a:rPr lang="en-US" sz="1000" b="0">
                          <a:latin typeface="宋体" panose="02010600030101010101" pitchFamily="2" charset="-122"/>
                          <a:ea typeface="宋体" panose="02010600030101010101" pitchFamily="2" charset="-122"/>
                          <a:cs typeface="宋体" panose="02010600030101010101" pitchFamily="2" charset="-122"/>
                        </a:rPr>
                        <a:t>8类</a:t>
                      </a:r>
                      <a:r>
                        <a:rPr lang="en-US" sz="1000" b="0">
                          <a:latin typeface="Times New Roman" panose="02020603050405020304" charset="0"/>
                          <a:cs typeface="Times New Roman" panose="02020603050405020304" charset="0"/>
                        </a:rPr>
                        <a:t>心律失常</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gridSpan="3">
                  <a:txBody>
                    <a:bodyPr/>
                    <a:p>
                      <a:pPr indent="0" algn="ctr">
                        <a:buNone/>
                      </a:pPr>
                      <a:r>
                        <a:rPr lang="en-US" sz="1000" b="0">
                          <a:latin typeface="Times New Roman" panose="02020603050405020304" charset="0"/>
                          <a:cs typeface="Times New Roman" panose="02020603050405020304" charset="0"/>
                        </a:rPr>
                        <a:t>亚异常类型</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467360">
                <a:tc vMerge="1">
                  <a:tcPr>
                    <a:lnB w="12700" cap="flat" cmpd="sng">
                      <a:solidFill>
                        <a:srgbClr val="080000"/>
                      </a:solidFill>
                      <a:prstDash val="solid"/>
                      <a:headEnd type="none" w="med" len="med"/>
                      <a:tailEnd type="none" w="med" len="med"/>
                    </a:lnB>
                  </a:tcPr>
                </a:tc>
                <a:tc vMerge="1">
                  <a:tcPr>
                    <a:lnB w="12700" cap="flat" cmpd="sng">
                      <a:solidFill>
                        <a:srgbClr val="080000"/>
                      </a:solidFill>
                      <a:prstDash val="solid"/>
                      <a:headEnd type="none" w="med" len="med"/>
                      <a:tailEnd type="none" w="med" len="med"/>
                    </a:lnB>
                  </a:tcPr>
                </a:tc>
                <a:tc>
                  <a:txBody>
                    <a:bodyPr/>
                    <a:p>
                      <a:pPr indent="0" algn="ctr">
                        <a:buNone/>
                      </a:pPr>
                      <a:r>
                        <a:rPr lang="en-US" sz="1000" b="0">
                          <a:latin typeface="Times New Roman" panose="02020603050405020304" charset="0"/>
                          <a:cs typeface="Times New Roman" panose="02020603050405020304" charset="0"/>
                        </a:rPr>
                        <a:t>正常</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AF</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I-AVB</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LBBB</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RBBB</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PAC</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PVC</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STD</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STE</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Block</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PC</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ST</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588010">
                <a:tc>
                  <a:txBody>
                    <a:bodyPr/>
                    <a:p>
                      <a:pPr indent="0" algn="ctr">
                        <a:buNone/>
                      </a:pPr>
                      <a:r>
                        <a:rPr lang="en-US" sz="1000" b="0" i="1">
                          <a:latin typeface="Times New Roman" panose="02020603050405020304" charset="0"/>
                          <a:cs typeface="Times New Roman" panose="02020603050405020304" charset="0"/>
                        </a:rPr>
                        <a:t>Acc</a:t>
                      </a:r>
                      <a:r>
                        <a:rPr lang="en-US" sz="1000" b="0" i="1" baseline="-25000">
                          <a:latin typeface="Times New Roman" panose="02020603050405020304" charset="0"/>
                          <a:cs typeface="Times New Roman" panose="02020603050405020304" charset="0"/>
                        </a:rPr>
                        <a:t>i</a:t>
                      </a:r>
                      <a:endParaRPr lang="en-US" altLang="en-US" sz="1000" b="0" i="1">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0.965</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0.936</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0.978</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0.972</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1">
                          <a:latin typeface="Times New Roman" panose="02020603050405020304" charset="0"/>
                          <a:cs typeface="Times New Roman" panose="02020603050405020304" charset="0"/>
                        </a:rPr>
                        <a:t>0.992</a:t>
                      </a:r>
                      <a:endParaRPr lang="en-US" altLang="en-US" sz="1000" b="1">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0.962</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0.954</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0.963</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0.946</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0.979</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0.946</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0.943</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0.930</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605790">
                <a:tc>
                  <a:txBody>
                    <a:bodyPr/>
                    <a:p>
                      <a:pPr indent="0" algn="ctr">
                        <a:buNone/>
                      </a:pPr>
                      <a:r>
                        <a:rPr lang="en-US" sz="1000" b="0" i="1">
                          <a:latin typeface="Times New Roman" panose="02020603050405020304" charset="0"/>
                          <a:cs typeface="Times New Roman" panose="02020603050405020304" charset="0"/>
                        </a:rPr>
                        <a:t>F</a:t>
                      </a:r>
                      <a:r>
                        <a:rPr lang="en-US" sz="1000" b="0" i="1" baseline="-25000">
                          <a:latin typeface="Times New Roman" panose="02020603050405020304" charset="0"/>
                          <a:cs typeface="Times New Roman" panose="02020603050405020304" charset="0"/>
                        </a:rPr>
                        <a:t>P</a:t>
                      </a:r>
                      <a:endParaRPr lang="en-US" altLang="en-US" sz="1000" b="0" i="1">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0.845</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0.725</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latin typeface="Times New Roman" panose="02020603050405020304" charset="0"/>
                          <a:cs typeface="Times New Roman" panose="02020603050405020304" charset="0"/>
                        </a:rPr>
                        <a:t>0.94</a:t>
                      </a:r>
                      <a:endParaRPr lang="en-US" altLang="en-US" sz="1000" b="1">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0.869</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0.931</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0.927</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0.739</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0.877</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0.828</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0.766</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0.912</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0.806</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0.819</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cap="flat">
                      <a:noFill/>
                    </a:lnT>
                    <a:lnB cap="flat">
                      <a:noFill/>
                    </a:lnB>
                    <a:lnTlToBr>
                      <a:noFill/>
                    </a:lnTlToBr>
                    <a:lnBlToTr>
                      <a:noFill/>
                    </a:lnBlToTr>
                    <a:noFill/>
                  </a:tcPr>
                </a:tc>
              </a:tr>
              <a:tr h="622935">
                <a:tc>
                  <a:txBody>
                    <a:bodyPr/>
                    <a:p>
                      <a:pPr indent="0" algn="ctr">
                        <a:buNone/>
                      </a:pPr>
                      <a:r>
                        <a:rPr lang="en-US" sz="1000" b="0" i="1">
                          <a:latin typeface="Times New Roman" panose="02020603050405020304" charset="0"/>
                          <a:cs typeface="Times New Roman" panose="02020603050405020304" charset="0"/>
                        </a:rPr>
                        <a:t>Se</a:t>
                      </a:r>
                      <a:r>
                        <a:rPr lang="en-US" sz="1000" b="0" i="1" baseline="-25000">
                          <a:latin typeface="Times New Roman" panose="02020603050405020304" charset="0"/>
                          <a:cs typeface="Times New Roman" panose="02020603050405020304" charset="0"/>
                        </a:rPr>
                        <a:t>i</a:t>
                      </a:r>
                      <a:endParaRPr lang="en-US" altLang="en-US" sz="1000" b="0" i="1">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0.803</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0.898</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latin typeface="Times New Roman" panose="02020603050405020304" charset="0"/>
                          <a:cs typeface="Times New Roman" panose="02020603050405020304" charset="0"/>
                        </a:rPr>
                        <a:t>0.947</a:t>
                      </a:r>
                      <a:endParaRPr lang="en-US" altLang="en-US" sz="1000" b="1">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0.887</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0.853</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0.934</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0.772</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0.763</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0.723</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0.45</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0.914</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0.768</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0.671</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cap="flat">
                      <a:noFill/>
                    </a:lnT>
                    <a:lnB cap="flat">
                      <a:noFill/>
                    </a:lnB>
                    <a:lnTlToBr>
                      <a:noFill/>
                    </a:lnTlToBr>
                    <a:lnBlToTr>
                      <a:noFill/>
                    </a:lnBlToTr>
                    <a:noFill/>
                  </a:tcPr>
                </a:tc>
              </a:tr>
              <a:tr h="432435">
                <a:tc>
                  <a:txBody>
                    <a:bodyPr/>
                    <a:p>
                      <a:pPr indent="0" algn="ctr">
                        <a:buNone/>
                      </a:pPr>
                      <a:r>
                        <a:rPr lang="en-US" sz="1000" b="0" i="1">
                          <a:latin typeface="Times New Roman" panose="02020603050405020304" charset="0"/>
                          <a:cs typeface="Times New Roman" panose="02020603050405020304" charset="0"/>
                        </a:rPr>
                        <a:t>Sp</a:t>
                      </a:r>
                      <a:r>
                        <a:rPr lang="en-US" sz="1000" b="0" i="1" baseline="-25000">
                          <a:latin typeface="Times New Roman" panose="02020603050405020304" charset="0"/>
                          <a:cs typeface="Times New Roman" panose="02020603050405020304" charset="0"/>
                        </a:rPr>
                        <a:t>i</a:t>
                      </a:r>
                      <a:endParaRPr lang="en-US" altLang="en-US" sz="1000" b="0" i="1">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0.979</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0.942</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0.986</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0.983</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latin typeface="Times New Roman" panose="02020603050405020304" charset="0"/>
                          <a:cs typeface="Times New Roman" panose="02020603050405020304" charset="0"/>
                        </a:rPr>
                        <a:t>0.998</a:t>
                      </a:r>
                      <a:endParaRPr lang="en-US" altLang="en-US" sz="1000" b="1">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0.972</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0.972</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0.987</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0.978</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0.996</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0.952</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0.970</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0.975</a:t>
                      </a:r>
                      <a:endParaRPr lang="en-US" altLang="en-US" sz="10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28" name="文本框 27"/>
          <p:cNvSpPr txBox="1"/>
          <p:nvPr/>
        </p:nvSpPr>
        <p:spPr>
          <a:xfrm>
            <a:off x="8336915" y="2161540"/>
            <a:ext cx="3275965" cy="3788410"/>
          </a:xfrm>
          <a:prstGeom prst="rect">
            <a:avLst/>
          </a:prstGeom>
          <a:noFill/>
        </p:spPr>
        <p:txBody>
          <a:bodyPr wrap="square" rtlCol="0">
            <a:noAutofit/>
          </a:bodyPr>
          <a:p>
            <a:r>
              <a:rPr lang="en-US" altLang="zh-CN"/>
              <a:t>    </a:t>
            </a:r>
            <a:r>
              <a:rPr lang="en-US" altLang="zh-CN" sz="2000">
                <a:latin typeface="+mn-ea"/>
                <a:cs typeface="+mn-ea"/>
              </a:rPr>
              <a:t>    </a:t>
            </a:r>
            <a:r>
              <a:rPr lang="zh-CN" altLang="en-US" sz="2000">
                <a:latin typeface="+mn-ea"/>
                <a:cs typeface="+mn-ea"/>
              </a:rPr>
              <a:t>测试集的结果表明，正常心律和八类心律失常的平均准确率和平均特异度分别为0.965和0.979，且均在LBBB类型上达到最大值。值得注意的是LBBB在训练集中是所有分类中样本数量最少的类型（仅有203组），样本少却精度高这一方面源自于</a:t>
            </a:r>
            <a:r>
              <a:rPr lang="en-US" altLang="zh-CN" sz="2000">
                <a:latin typeface="+mn-ea"/>
                <a:cs typeface="+mn-ea"/>
              </a:rPr>
              <a:t>LBBB</a:t>
            </a:r>
            <a:r>
              <a:rPr lang="zh-CN" altLang="en-US" sz="2000">
                <a:latin typeface="+mn-ea"/>
                <a:cs typeface="+mn-ea"/>
              </a:rPr>
              <a:t>类型在多个导联中表现明显，另一方面源自于DSE-ResNet对</a:t>
            </a:r>
            <a:r>
              <a:rPr lang="en-US" altLang="zh-CN" sz="2000">
                <a:latin typeface="+mn-ea"/>
                <a:cs typeface="+mn-ea"/>
              </a:rPr>
              <a:t>LBBB</a:t>
            </a:r>
            <a:r>
              <a:rPr lang="zh-CN" altLang="en-US" sz="2000">
                <a:latin typeface="+mn-ea"/>
                <a:cs typeface="+mn-ea"/>
              </a:rPr>
              <a:t>类型识别</a:t>
            </a:r>
            <a:r>
              <a:rPr lang="zh-CN" altLang="en-US" sz="2000">
                <a:latin typeface="+mn-ea"/>
                <a:cs typeface="+mn-ea"/>
              </a:rPr>
              <a:t>较为敏感。</a:t>
            </a:r>
            <a:endParaRPr lang="zh-CN" altLang="en-US" sz="2000">
              <a:latin typeface="+mn-ea"/>
              <a:cs typeface="+mn-ea"/>
            </a:endParaRPr>
          </a:p>
        </p:txBody>
      </p:sp>
    </p:spTree>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1559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5</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实验结果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4394200" y="1995170"/>
            <a:ext cx="6313170" cy="803910"/>
          </a:xfrm>
          <a:prstGeom prst="rect">
            <a:avLst/>
          </a:prstGeom>
          <a:noFill/>
          <a:ln w="9525">
            <a:noFill/>
          </a:ln>
        </p:spPr>
        <p:txBody>
          <a:bodyPr>
            <a:noAutofit/>
          </a:bodyPr>
          <a:p>
            <a:pPr indent="0" algn="ctr"/>
            <a:r>
              <a:rPr lang="en-US" b="0">
                <a:latin typeface="Times New Roman" panose="02020603050405020304" charset="0"/>
                <a:ea typeface="宋体" panose="02010600030101010101" pitchFamily="2" charset="-122"/>
              </a:rPr>
              <a:t>DSE-ResNet</a:t>
            </a:r>
            <a:r>
              <a:rPr lang="zh-CN" b="0">
                <a:latin typeface="Times New Roman" panose="02020603050405020304" charset="0"/>
                <a:ea typeface="宋体" panose="02010600030101010101" pitchFamily="2" charset="-122"/>
              </a:rPr>
              <a:t>与</a:t>
            </a:r>
            <a:r>
              <a:rPr lang="en-US" b="0">
                <a:latin typeface="Times New Roman" panose="02020603050405020304" charset="0"/>
                <a:ea typeface="宋体" panose="02010600030101010101" pitchFamily="2" charset="-122"/>
              </a:rPr>
              <a:t>CPSC2018</a:t>
            </a:r>
            <a:r>
              <a:rPr lang="zh-CN" b="0">
                <a:latin typeface="Times New Roman" panose="02020603050405020304" charset="0"/>
                <a:ea typeface="宋体" panose="02010600030101010101" pitchFamily="2" charset="-122"/>
              </a:rPr>
              <a:t>排名前五的模型对比结果</a:t>
            </a:r>
            <a:endParaRPr lang="zh-CN" altLang="en-US" b="0">
              <a:latin typeface="Times New Roman" panose="02020603050405020304" charset="0"/>
              <a:ea typeface="宋体" panose="02010600030101010101" pitchFamily="2" charset="-122"/>
            </a:endParaRPr>
          </a:p>
        </p:txBody>
      </p:sp>
      <p:graphicFrame>
        <p:nvGraphicFramePr>
          <p:cNvPr id="4" name="表格 3"/>
          <p:cNvGraphicFramePr/>
          <p:nvPr>
            <p:custDataLst>
              <p:tags r:id="rId7"/>
            </p:custDataLst>
          </p:nvPr>
        </p:nvGraphicFramePr>
        <p:xfrm>
          <a:off x="4394200" y="2640330"/>
          <a:ext cx="6589395" cy="2769870"/>
        </p:xfrm>
        <a:graphic>
          <a:graphicData uri="http://schemas.openxmlformats.org/drawingml/2006/table">
            <a:tbl>
              <a:tblPr/>
              <a:tblGrid>
                <a:gridCol w="1475740"/>
                <a:gridCol w="1104900"/>
                <a:gridCol w="1010285"/>
                <a:gridCol w="970280"/>
                <a:gridCol w="981075"/>
                <a:gridCol w="1047115"/>
              </a:tblGrid>
              <a:tr h="347980">
                <a:tc>
                  <a:txBody>
                    <a:bodyPr/>
                    <a:p>
                      <a:pPr indent="0" algn="ctr">
                        <a:buNone/>
                      </a:pPr>
                      <a:r>
                        <a:rPr lang="en-US" sz="1000" b="0">
                          <a:latin typeface="Times New Roman" panose="02020603050405020304" charset="0"/>
                          <a:cs typeface="Times New Roman" panose="02020603050405020304" charset="0"/>
                        </a:rPr>
                        <a:t>模型</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平均</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1480">
                <a:tc>
                  <a:txBody>
                    <a:bodyPr/>
                    <a:p>
                      <a:pPr indent="0" algn="ctr">
                        <a:buNone/>
                      </a:pPr>
                      <a:r>
                        <a:rPr lang="en-US" sz="1000" b="0">
                          <a:latin typeface="Times New Roman" panose="02020603050405020304" charset="0"/>
                          <a:cs typeface="Times New Roman" panose="02020603050405020304" charset="0"/>
                        </a:rPr>
                        <a:t>DSE-ResNet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0.817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1">
                          <a:latin typeface="Times New Roman" panose="02020603050405020304" charset="0"/>
                          <a:cs typeface="Times New Roman" panose="02020603050405020304" charset="0"/>
                        </a:rPr>
                        <a:t>0.944</a:t>
                      </a:r>
                      <a:endParaRPr lang="en-US" altLang="en-US" sz="10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1">
                          <a:latin typeface="Times New Roman" panose="02020603050405020304" charset="0"/>
                          <a:cs typeface="Times New Roman" panose="02020603050405020304" charset="0"/>
                        </a:rPr>
                        <a:t>0.913</a:t>
                      </a:r>
                      <a:endParaRPr lang="en-US" altLang="en-US" sz="10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0.786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0.738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80365">
                <a:tc>
                  <a:txBody>
                    <a:bodyPr/>
                    <a:p>
                      <a:pPr indent="0" algn="ctr">
                        <a:buNone/>
                      </a:pPr>
                      <a:r>
                        <a:rPr lang="zh-CN" altLang="en-US" sz="1000" b="0">
                          <a:latin typeface="Times New Roman" panose="02020603050405020304" charset="0"/>
                          <a:cs typeface="Times New Roman" panose="02020603050405020304" charset="0"/>
                        </a:rPr>
                        <a:t>第一</a:t>
                      </a:r>
                      <a:endParaRPr lang="zh-CN" altLang="en-US" sz="10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latin typeface="Times New Roman" panose="02020603050405020304" charset="0"/>
                          <a:cs typeface="Times New Roman" panose="02020603050405020304" charset="0"/>
                        </a:rPr>
                        <a:t>0.837</a:t>
                      </a:r>
                      <a:endParaRPr lang="en-US" altLang="en-US" sz="10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0.933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0.899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latin typeface="Times New Roman" panose="02020603050405020304" charset="0"/>
                          <a:cs typeface="Times New Roman" panose="02020603050405020304" charset="0"/>
                        </a:rPr>
                        <a:t>0.847</a:t>
                      </a:r>
                      <a:endParaRPr lang="en-US" altLang="en-US" sz="10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latin typeface="Times New Roman" panose="02020603050405020304" charset="0"/>
                          <a:cs typeface="Times New Roman" panose="02020603050405020304" charset="0"/>
                        </a:rPr>
                        <a:t>0.779</a:t>
                      </a:r>
                      <a:endParaRPr lang="en-US" altLang="en-US" sz="1000" b="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95605">
                <a:tc>
                  <a:txBody>
                    <a:bodyPr/>
                    <a:p>
                      <a:pPr indent="0" algn="ctr">
                        <a:buNone/>
                      </a:pPr>
                      <a:r>
                        <a:rPr lang="zh-CN" altLang="en-US" sz="1000" b="0">
                          <a:latin typeface="Times New Roman" panose="02020603050405020304" charset="0"/>
                          <a:cs typeface="Times New Roman" panose="02020603050405020304" charset="0"/>
                        </a:rPr>
                        <a:t>第二</a:t>
                      </a:r>
                      <a:endParaRPr lang="zh-CN" altLang="en-US" sz="10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0.830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0.931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0.912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0.817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0.761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27355">
                <a:tc>
                  <a:txBody>
                    <a:bodyPr/>
                    <a:p>
                      <a:pPr indent="0" algn="ctr">
                        <a:buNone/>
                      </a:pPr>
                      <a:r>
                        <a:rPr lang="zh-CN" altLang="en-US" sz="1000" b="0">
                          <a:latin typeface="Times New Roman" panose="02020603050405020304" charset="0"/>
                          <a:cs typeface="Times New Roman" panose="02020603050405020304" charset="0"/>
                        </a:rPr>
                        <a:t>第三</a:t>
                      </a:r>
                      <a:endParaRPr lang="zh-CN" altLang="en-US" sz="10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0.806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0.914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0.879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0.801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0.742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95605">
                <a:tc>
                  <a:txBody>
                    <a:bodyPr/>
                    <a:p>
                      <a:pPr indent="0" algn="ctr">
                        <a:buNone/>
                      </a:pPr>
                      <a:r>
                        <a:rPr lang="zh-CN" altLang="en-US" sz="1000" b="0">
                          <a:latin typeface="Times New Roman" panose="02020603050405020304" charset="0"/>
                          <a:cs typeface="Times New Roman" panose="02020603050405020304" charset="0"/>
                        </a:rPr>
                        <a:t>第四</a:t>
                      </a:r>
                      <a:endParaRPr lang="zh-CN" altLang="en-US" sz="10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0.802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0.918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0.890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0.789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0.718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11480">
                <a:tc>
                  <a:txBody>
                    <a:bodyPr/>
                    <a:p>
                      <a:pPr indent="0" algn="ctr">
                        <a:buNone/>
                      </a:pPr>
                      <a:r>
                        <a:rPr lang="zh-CN" altLang="en-US" sz="1000" b="0">
                          <a:latin typeface="Times New Roman" panose="02020603050405020304" charset="0"/>
                          <a:cs typeface="Times New Roman" panose="02020603050405020304" charset="0"/>
                        </a:rPr>
                        <a:t>第五</a:t>
                      </a:r>
                      <a:endParaRPr lang="zh-CN" altLang="en-US" sz="10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0.791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0.924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0.882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0.779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0.709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5" name="图片 4"/>
          <p:cNvPicPr/>
          <p:nvPr/>
        </p:nvPicPr>
        <p:blipFill>
          <a:blip r:embed="rId8"/>
          <a:stretch>
            <a:fillRect/>
          </a:stretch>
        </p:blipFill>
        <p:spPr>
          <a:xfrm>
            <a:off x="6581775" y="2668905"/>
            <a:ext cx="132080" cy="246380"/>
          </a:xfrm>
          <a:prstGeom prst="rect">
            <a:avLst/>
          </a:prstGeom>
          <a:noFill/>
          <a:ln w="9525">
            <a:noFill/>
          </a:ln>
        </p:spPr>
      </p:pic>
      <p:pic>
        <p:nvPicPr>
          <p:cNvPr id="8" name="图片 7"/>
          <p:cNvPicPr/>
          <p:nvPr/>
        </p:nvPicPr>
        <p:blipFill>
          <a:blip r:embed="rId9"/>
          <a:stretch>
            <a:fillRect/>
          </a:stretch>
        </p:blipFill>
        <p:spPr>
          <a:xfrm>
            <a:off x="7366000" y="2659380"/>
            <a:ext cx="189230" cy="246380"/>
          </a:xfrm>
          <a:prstGeom prst="rect">
            <a:avLst/>
          </a:prstGeom>
          <a:noFill/>
          <a:ln w="9525">
            <a:noFill/>
          </a:ln>
        </p:spPr>
      </p:pic>
      <p:pic>
        <p:nvPicPr>
          <p:cNvPr id="9" name="图片 8"/>
          <p:cNvPicPr/>
          <p:nvPr/>
        </p:nvPicPr>
        <p:blipFill>
          <a:blip r:embed="rId10"/>
          <a:stretch>
            <a:fillRect/>
          </a:stretch>
        </p:blipFill>
        <p:spPr>
          <a:xfrm>
            <a:off x="8293100" y="2659380"/>
            <a:ext cx="312420" cy="246380"/>
          </a:xfrm>
          <a:prstGeom prst="rect">
            <a:avLst/>
          </a:prstGeom>
          <a:noFill/>
          <a:ln w="9525">
            <a:noFill/>
          </a:ln>
        </p:spPr>
      </p:pic>
      <p:pic>
        <p:nvPicPr>
          <p:cNvPr id="10" name="图片 9"/>
          <p:cNvPicPr/>
          <p:nvPr/>
        </p:nvPicPr>
        <p:blipFill>
          <a:blip r:embed="rId11"/>
          <a:stretch>
            <a:fillRect/>
          </a:stretch>
        </p:blipFill>
        <p:spPr>
          <a:xfrm>
            <a:off x="9331325" y="2659380"/>
            <a:ext cx="189230" cy="246380"/>
          </a:xfrm>
          <a:prstGeom prst="rect">
            <a:avLst/>
          </a:prstGeom>
          <a:noFill/>
          <a:ln w="9525">
            <a:noFill/>
          </a:ln>
        </p:spPr>
      </p:pic>
      <p:pic>
        <p:nvPicPr>
          <p:cNvPr id="11" name="图片 10"/>
          <p:cNvPicPr/>
          <p:nvPr/>
        </p:nvPicPr>
        <p:blipFill>
          <a:blip r:embed="rId12"/>
          <a:stretch>
            <a:fillRect/>
          </a:stretch>
        </p:blipFill>
        <p:spPr>
          <a:xfrm>
            <a:off x="10350500" y="2659380"/>
            <a:ext cx="189230" cy="246380"/>
          </a:xfrm>
          <a:prstGeom prst="rect">
            <a:avLst/>
          </a:prstGeom>
          <a:noFill/>
          <a:ln w="9525">
            <a:noFill/>
          </a:ln>
        </p:spPr>
      </p:pic>
      <p:sp>
        <p:nvSpPr>
          <p:cNvPr id="12" name="文本框 11"/>
          <p:cNvSpPr txBox="1"/>
          <p:nvPr/>
        </p:nvSpPr>
        <p:spPr>
          <a:xfrm>
            <a:off x="556895" y="1938020"/>
            <a:ext cx="3469005" cy="3205480"/>
          </a:xfrm>
          <a:prstGeom prst="rect">
            <a:avLst/>
          </a:prstGeom>
          <a:noFill/>
        </p:spPr>
        <p:txBody>
          <a:bodyPr wrap="square" rtlCol="0">
            <a:noAutofit/>
          </a:bodyPr>
          <a:p>
            <a:r>
              <a:rPr lang="en-US" altLang="zh-CN" sz="2000"/>
              <a:t>        </a:t>
            </a:r>
            <a:r>
              <a:rPr lang="zh-CN" altLang="en-US" sz="2000">
                <a:latin typeface="+mn-ea"/>
                <a:cs typeface="+mn-ea"/>
              </a:rPr>
              <a:t>该对比基于相同的隐藏测试集，测试结果表明DSE-ResNet平均</a:t>
            </a:r>
            <a:r>
              <a:rPr lang="en-US" altLang="zh-CN" sz="2000">
                <a:latin typeface="+mn-ea"/>
                <a:cs typeface="+mn-ea"/>
              </a:rPr>
              <a:t>F</a:t>
            </a:r>
            <a:r>
              <a:rPr lang="en-US" altLang="zh-CN" sz="2000" baseline="-25000">
                <a:latin typeface="+mn-ea"/>
                <a:cs typeface="+mn-ea"/>
              </a:rPr>
              <a:t>1</a:t>
            </a:r>
            <a:r>
              <a:rPr lang="zh-CN" altLang="en-US" sz="2000">
                <a:latin typeface="+mn-ea"/>
                <a:cs typeface="+mn-ea"/>
              </a:rPr>
              <a:t>=0.817，仅落后排名第一的模型0.02。同时，DSE-ResNet在两个亚异常类型中取得了最好的测试结果，分别为</a:t>
            </a:r>
            <a:r>
              <a:rPr lang="en-US" altLang="zh-CN" sz="2000">
                <a:latin typeface="+mn-ea"/>
                <a:cs typeface="+mn-ea"/>
              </a:rPr>
              <a:t>F</a:t>
            </a:r>
            <a:r>
              <a:rPr lang="en-US" altLang="zh-CN" sz="2000" baseline="-25000">
                <a:latin typeface="+mn-ea"/>
                <a:cs typeface="+mn-ea"/>
              </a:rPr>
              <a:t>AF</a:t>
            </a:r>
            <a:r>
              <a:rPr lang="zh-CN" altLang="en-US" sz="2000">
                <a:latin typeface="+mn-ea"/>
                <a:cs typeface="+mn-ea"/>
              </a:rPr>
              <a:t>=0.944和</a:t>
            </a:r>
            <a:r>
              <a:rPr lang="en-US" altLang="zh-CN" sz="2000">
                <a:latin typeface="+mn-ea"/>
                <a:cs typeface="+mn-ea"/>
              </a:rPr>
              <a:t>F</a:t>
            </a:r>
            <a:r>
              <a:rPr lang="en-US" altLang="zh-CN" sz="2000" baseline="-25000">
                <a:latin typeface="+mn-ea"/>
                <a:cs typeface="+mn-ea"/>
              </a:rPr>
              <a:t>Block</a:t>
            </a:r>
            <a:r>
              <a:rPr lang="zh-CN" altLang="en-US" sz="2000">
                <a:latin typeface="+mn-ea"/>
                <a:cs typeface="+mn-ea"/>
              </a:rPr>
              <a:t>=0.913。基于隐藏测试集的测试结果说明，</a:t>
            </a:r>
            <a:r>
              <a:rPr lang="en-US" altLang="zh-CN" sz="2000">
                <a:latin typeface="+mn-ea"/>
                <a:cs typeface="+mn-ea"/>
              </a:rPr>
              <a:t>DSE-ResNet</a:t>
            </a:r>
            <a:r>
              <a:rPr lang="zh-CN" altLang="en-US" sz="2000">
                <a:latin typeface="+mn-ea"/>
                <a:cs typeface="+mn-ea"/>
              </a:rPr>
              <a:t>模型利用二维化</a:t>
            </a:r>
            <a:r>
              <a:rPr lang="en-US" altLang="zh-CN" sz="2000">
                <a:latin typeface="+mn-ea"/>
                <a:cs typeface="+mn-ea"/>
              </a:rPr>
              <a:t>ECG</a:t>
            </a:r>
            <a:r>
              <a:rPr lang="zh-CN" altLang="en-US" sz="2000">
                <a:latin typeface="+mn-ea"/>
                <a:cs typeface="+mn-ea"/>
              </a:rPr>
              <a:t>同时学习导联内部和导联间特征，对AF和Block识别能力更敏感。</a:t>
            </a:r>
            <a:endParaRPr lang="zh-CN" altLang="en-US" sz="2000">
              <a:latin typeface="+mn-ea"/>
              <a:cs typeface="+mn-ea"/>
            </a:endParaRPr>
          </a:p>
        </p:txBody>
      </p:sp>
    </p:spTree>
  </p:cSld>
  <p:clrMapOvr>
    <a:masterClrMapping/>
  </p:clrMapOvr>
  <p:transition>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83058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基于Flask的心律失常自动分类平台</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36" name="图片 36" descr="3层BS架构"/>
          <p:cNvPicPr>
            <a:picLocks noChangeAspect="1"/>
          </p:cNvPicPr>
          <p:nvPr>
            <p:custDataLst>
              <p:tags r:id="rId7"/>
            </p:custDataLst>
          </p:nvPr>
        </p:nvPicPr>
        <p:blipFill>
          <a:blip r:embed="rId8"/>
          <a:stretch>
            <a:fillRect/>
          </a:stretch>
        </p:blipFill>
        <p:spPr>
          <a:xfrm>
            <a:off x="595630" y="1858010"/>
            <a:ext cx="5062855" cy="4498340"/>
          </a:xfrm>
          <a:prstGeom prst="rect">
            <a:avLst/>
          </a:prstGeom>
        </p:spPr>
      </p:pic>
      <p:sp>
        <p:nvSpPr>
          <p:cNvPr id="13" name="文本框 12"/>
          <p:cNvSpPr txBox="1"/>
          <p:nvPr/>
        </p:nvSpPr>
        <p:spPr>
          <a:xfrm>
            <a:off x="6193155" y="1867535"/>
            <a:ext cx="2647950" cy="398780"/>
          </a:xfrm>
          <a:prstGeom prst="rect">
            <a:avLst/>
          </a:prstGeom>
          <a:noFill/>
        </p:spPr>
        <p:txBody>
          <a:bodyPr wrap="square" rtlCol="0">
            <a:spAutoFit/>
          </a:bodyPr>
          <a:p>
            <a:r>
              <a:rPr lang="zh-CN" altLang="en-US" sz="2000" b="1"/>
              <a:t>采用的框架技术：</a:t>
            </a:r>
            <a:endParaRPr lang="zh-CN" altLang="en-US" sz="2000" b="1"/>
          </a:p>
        </p:txBody>
      </p:sp>
      <p:sp>
        <p:nvSpPr>
          <p:cNvPr id="14" name="文本框 13"/>
          <p:cNvSpPr txBox="1"/>
          <p:nvPr/>
        </p:nvSpPr>
        <p:spPr>
          <a:xfrm>
            <a:off x="6193155" y="2790825"/>
            <a:ext cx="4939665" cy="2245360"/>
          </a:xfrm>
          <a:prstGeom prst="rect">
            <a:avLst/>
          </a:prstGeom>
          <a:noFill/>
        </p:spPr>
        <p:txBody>
          <a:bodyPr wrap="square" rtlCol="0">
            <a:spAutoFit/>
          </a:bodyPr>
          <a:p>
            <a:r>
              <a:rPr lang="zh-CN" altLang="en-US" sz="2000">
                <a:latin typeface="+mn-ea"/>
                <a:cs typeface="+mn-ea"/>
              </a:rPr>
              <a:t>（</a:t>
            </a:r>
            <a:r>
              <a:rPr lang="en-US" altLang="zh-CN" sz="2000">
                <a:latin typeface="+mn-ea"/>
                <a:cs typeface="+mn-ea"/>
              </a:rPr>
              <a:t>1</a:t>
            </a:r>
            <a:r>
              <a:rPr lang="zh-CN" altLang="en-US" sz="2000">
                <a:latin typeface="+mn-ea"/>
                <a:cs typeface="+mn-ea"/>
              </a:rPr>
              <a:t>）</a:t>
            </a:r>
            <a:r>
              <a:rPr lang="en-US" altLang="zh-CN" sz="2000">
                <a:latin typeface="+mn-ea"/>
                <a:cs typeface="+mn-ea"/>
              </a:rPr>
              <a:t>B/S</a:t>
            </a:r>
            <a:r>
              <a:rPr lang="zh-CN" altLang="en-US" sz="2000">
                <a:latin typeface="+mn-ea"/>
                <a:cs typeface="+mn-ea"/>
              </a:rPr>
              <a:t>架构</a:t>
            </a:r>
            <a:endParaRPr lang="zh-CN" altLang="en-US" sz="2000">
              <a:latin typeface="+mn-ea"/>
              <a:cs typeface="+mn-ea"/>
            </a:endParaRPr>
          </a:p>
          <a:p>
            <a:endParaRPr lang="zh-CN" altLang="en-US" sz="2000">
              <a:latin typeface="+mn-ea"/>
              <a:cs typeface="+mn-ea"/>
            </a:endParaRPr>
          </a:p>
          <a:p>
            <a:r>
              <a:rPr lang="zh-CN" altLang="en-US" sz="2000">
                <a:latin typeface="+mn-ea"/>
                <a:cs typeface="+mn-ea"/>
              </a:rPr>
              <a:t>（</a:t>
            </a:r>
            <a:r>
              <a:rPr lang="en-US" altLang="zh-CN" sz="2000">
                <a:latin typeface="+mn-ea"/>
                <a:cs typeface="+mn-ea"/>
              </a:rPr>
              <a:t>2</a:t>
            </a:r>
            <a:r>
              <a:rPr lang="zh-CN" altLang="en-US" sz="2000">
                <a:latin typeface="+mn-ea"/>
                <a:cs typeface="+mn-ea"/>
              </a:rPr>
              <a:t>）</a:t>
            </a:r>
            <a:r>
              <a:rPr lang="en-US" altLang="zh-CN" sz="2000">
                <a:latin typeface="+mn-ea"/>
                <a:cs typeface="+mn-ea"/>
              </a:rPr>
              <a:t>BootStrap </a:t>
            </a:r>
            <a:r>
              <a:rPr lang="zh-CN" altLang="en-US" sz="2000">
                <a:latin typeface="+mn-ea"/>
                <a:cs typeface="+mn-ea"/>
              </a:rPr>
              <a:t>前端</a:t>
            </a:r>
            <a:r>
              <a:rPr lang="en-US" altLang="zh-CN" sz="2000">
                <a:latin typeface="+mn-ea"/>
                <a:cs typeface="+mn-ea"/>
              </a:rPr>
              <a:t>UI</a:t>
            </a:r>
            <a:r>
              <a:rPr lang="zh-CN" altLang="en-US" sz="2000">
                <a:latin typeface="+mn-ea"/>
                <a:cs typeface="+mn-ea"/>
              </a:rPr>
              <a:t>框架</a:t>
            </a:r>
            <a:endParaRPr lang="zh-CN" altLang="en-US" sz="2000">
              <a:latin typeface="+mn-ea"/>
              <a:cs typeface="+mn-ea"/>
            </a:endParaRPr>
          </a:p>
          <a:p>
            <a:endParaRPr lang="zh-CN" altLang="en-US" sz="2000">
              <a:latin typeface="+mn-ea"/>
              <a:cs typeface="+mn-ea"/>
            </a:endParaRPr>
          </a:p>
          <a:p>
            <a:r>
              <a:rPr lang="zh-CN" altLang="en-US" sz="2000">
                <a:latin typeface="+mn-ea"/>
                <a:cs typeface="+mn-ea"/>
              </a:rPr>
              <a:t>（</a:t>
            </a:r>
            <a:r>
              <a:rPr lang="en-US" altLang="zh-CN" sz="2000">
                <a:latin typeface="+mn-ea"/>
                <a:cs typeface="+mn-ea"/>
              </a:rPr>
              <a:t>3</a:t>
            </a:r>
            <a:r>
              <a:rPr lang="zh-CN" altLang="en-US" sz="2000">
                <a:latin typeface="+mn-ea"/>
                <a:cs typeface="+mn-ea"/>
              </a:rPr>
              <a:t>）</a:t>
            </a:r>
            <a:r>
              <a:rPr lang="en-US" altLang="zh-CN" sz="2000">
                <a:latin typeface="+mn-ea"/>
                <a:cs typeface="+mn-ea"/>
              </a:rPr>
              <a:t>Python</a:t>
            </a:r>
            <a:r>
              <a:rPr lang="zh-CN" altLang="en-US" sz="2000">
                <a:latin typeface="+mn-ea"/>
                <a:cs typeface="+mn-ea"/>
              </a:rPr>
              <a:t>构建算法和后端业务逻辑</a:t>
            </a:r>
            <a:endParaRPr lang="zh-CN" altLang="en-US" sz="2000">
              <a:latin typeface="+mn-ea"/>
              <a:cs typeface="+mn-ea"/>
            </a:endParaRPr>
          </a:p>
          <a:p>
            <a:endParaRPr lang="zh-CN" altLang="en-US" sz="2000">
              <a:latin typeface="+mn-ea"/>
              <a:cs typeface="+mn-ea"/>
            </a:endParaRPr>
          </a:p>
          <a:p>
            <a:r>
              <a:rPr lang="zh-CN" altLang="en-US" sz="2000">
                <a:latin typeface="+mn-ea"/>
                <a:cs typeface="+mn-ea"/>
              </a:rPr>
              <a:t>（</a:t>
            </a:r>
            <a:r>
              <a:rPr lang="en-US" altLang="zh-CN" sz="2000">
                <a:latin typeface="+mn-ea"/>
                <a:cs typeface="+mn-ea"/>
              </a:rPr>
              <a:t>4</a:t>
            </a:r>
            <a:r>
              <a:rPr lang="zh-CN" altLang="en-US" sz="2000">
                <a:latin typeface="+mn-ea"/>
                <a:cs typeface="+mn-ea"/>
              </a:rPr>
              <a:t>）</a:t>
            </a:r>
            <a:r>
              <a:rPr lang="en-US" altLang="zh-CN" sz="2000">
                <a:latin typeface="+mn-ea"/>
                <a:cs typeface="+mn-ea"/>
              </a:rPr>
              <a:t>MySQL</a:t>
            </a:r>
            <a:r>
              <a:rPr lang="zh-CN" altLang="en-US" sz="2000">
                <a:latin typeface="+mn-ea"/>
                <a:cs typeface="+mn-ea"/>
              </a:rPr>
              <a:t>数据库存储数据</a:t>
            </a:r>
            <a:endParaRPr lang="zh-CN" altLang="en-US" sz="2000">
              <a:latin typeface="+mn-ea"/>
              <a:cs typeface="+mn-ea"/>
            </a:endParaRPr>
          </a:p>
        </p:txBody>
      </p:sp>
    </p:spTree>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105467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、基于Flask的心律失常自动分类平台</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功能模块</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30" name="图片 30" descr="功能模块图"/>
          <p:cNvPicPr>
            <a:picLocks noChangeAspect="1"/>
          </p:cNvPicPr>
          <p:nvPr>
            <p:custDataLst>
              <p:tags r:id="rId7"/>
            </p:custDataLst>
          </p:nvPr>
        </p:nvPicPr>
        <p:blipFill>
          <a:blip r:embed="rId8"/>
          <a:stretch>
            <a:fillRect/>
          </a:stretch>
        </p:blipFill>
        <p:spPr>
          <a:xfrm>
            <a:off x="497205" y="2026285"/>
            <a:ext cx="4850130" cy="4017010"/>
          </a:xfrm>
          <a:prstGeom prst="rect">
            <a:avLst/>
          </a:prstGeom>
        </p:spPr>
      </p:pic>
      <p:pic>
        <p:nvPicPr>
          <p:cNvPr id="57" name="图片 57" descr="文件上传模块图"/>
          <p:cNvPicPr>
            <a:picLocks noChangeAspect="1"/>
          </p:cNvPicPr>
          <p:nvPr>
            <p:custDataLst>
              <p:tags r:id="rId9"/>
            </p:custDataLst>
          </p:nvPr>
        </p:nvPicPr>
        <p:blipFill>
          <a:blip r:embed="rId10"/>
          <a:stretch>
            <a:fillRect/>
          </a:stretch>
        </p:blipFill>
        <p:spPr>
          <a:xfrm>
            <a:off x="5976620" y="2201545"/>
            <a:ext cx="5801995" cy="3484245"/>
          </a:xfrm>
          <a:prstGeom prst="rect">
            <a:avLst/>
          </a:prstGeom>
        </p:spPr>
      </p:pic>
    </p:spTree>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nvSpPr>
        <p:spPr bwMode="auto">
          <a:xfrm>
            <a:off x="-146685" y="833755"/>
            <a:ext cx="1943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3253" name="组合 96"/>
          <p:cNvGrpSpPr/>
          <p:nvPr/>
        </p:nvGrpSpPr>
        <p:grpSpPr bwMode="auto">
          <a:xfrm>
            <a:off x="1882458" y="1801996"/>
            <a:ext cx="444500" cy="449263"/>
            <a:chOff x="2944759" y="497532"/>
            <a:chExt cx="657188" cy="663945"/>
          </a:xfrm>
        </p:grpSpPr>
        <p:sp>
          <p:nvSpPr>
            <p:cNvPr id="100" name="矩形 9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1" name="矩形 10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2000" b="1" kern="0" dirty="0">
                  <a:solidFill>
                    <a:prstClr val="white"/>
                  </a:solidFill>
                  <a:latin typeface="微软雅黑" panose="020B0503020204020204" pitchFamily="34" charset="-122"/>
                  <a:ea typeface="微软雅黑" panose="020B0503020204020204" pitchFamily="34" charset="-122"/>
                </a:rPr>
                <a:t>一</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98" name="文本框 97"/>
          <p:cNvSpPr txBox="1"/>
          <p:nvPr/>
        </p:nvSpPr>
        <p:spPr>
          <a:xfrm>
            <a:off x="2922270" y="1723415"/>
            <a:ext cx="4757897"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rgbClr val="FF0000">
                    <a:alpha val="75000"/>
                  </a:srgbClr>
                </a:solidFill>
              </a:rPr>
              <a:t>课题背景与研究意义</a:t>
            </a:r>
            <a:endParaRPr lang="zh-CN" altLang="en-US" dirty="0">
              <a:solidFill>
                <a:srgbClr val="FF0000">
                  <a:alpha val="75000"/>
                </a:srgbClr>
              </a:solidFill>
            </a:endParaRPr>
          </a:p>
        </p:txBody>
      </p:sp>
      <p:grpSp>
        <p:nvGrpSpPr>
          <p:cNvPr id="53255" name="组合 102"/>
          <p:cNvGrpSpPr/>
          <p:nvPr/>
        </p:nvGrpSpPr>
        <p:grpSpPr bwMode="auto">
          <a:xfrm>
            <a:off x="1882458" y="2644959"/>
            <a:ext cx="444500" cy="448945"/>
            <a:chOff x="2944759" y="497532"/>
            <a:chExt cx="657188" cy="663945"/>
          </a:xfrm>
        </p:grpSpPr>
        <p:sp>
          <p:nvSpPr>
            <p:cNvPr id="106" name="矩形 105"/>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7" name="矩形 106"/>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二</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04" name="文本框 103"/>
          <p:cNvSpPr txBox="1"/>
          <p:nvPr/>
        </p:nvSpPr>
        <p:spPr>
          <a:xfrm>
            <a:off x="2922270" y="25616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研究现状与</a:t>
            </a:r>
            <a:r>
              <a:rPr lang="zh-CN" altLang="en-US" dirty="0">
                <a:solidFill>
                  <a:schemeClr val="tx1">
                    <a:lumMod val="95000"/>
                    <a:lumOff val="5000"/>
                    <a:alpha val="75000"/>
                  </a:schemeClr>
                </a:solidFill>
              </a:rPr>
              <a:t>研究对象</a:t>
            </a:r>
            <a:endParaRPr lang="zh-CN" altLang="en-US" dirty="0">
              <a:solidFill>
                <a:schemeClr val="tx1">
                  <a:lumMod val="95000"/>
                  <a:lumOff val="5000"/>
                  <a:alpha val="75000"/>
                </a:schemeClr>
              </a:solidFill>
            </a:endParaRPr>
          </a:p>
        </p:txBody>
      </p:sp>
      <p:grpSp>
        <p:nvGrpSpPr>
          <p:cNvPr id="53257" name="组合 108"/>
          <p:cNvGrpSpPr/>
          <p:nvPr/>
        </p:nvGrpSpPr>
        <p:grpSpPr bwMode="auto">
          <a:xfrm>
            <a:off x="1882458" y="4330249"/>
            <a:ext cx="444500" cy="447675"/>
            <a:chOff x="2944759" y="497532"/>
            <a:chExt cx="657188" cy="663945"/>
          </a:xfrm>
        </p:grpSpPr>
        <p:sp>
          <p:nvSpPr>
            <p:cNvPr id="112" name="矩形 111"/>
            <p:cNvSpPr/>
            <p:nvPr/>
          </p:nvSpPr>
          <p:spPr>
            <a:xfrm>
              <a:off x="3026907" y="584645"/>
              <a:ext cx="575040" cy="576832"/>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3" name="矩形 112"/>
            <p:cNvSpPr/>
            <p:nvPr/>
          </p:nvSpPr>
          <p:spPr>
            <a:xfrm>
              <a:off x="2944759" y="497532"/>
              <a:ext cx="575039" cy="576831"/>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四</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10" name="文本框 109"/>
          <p:cNvSpPr txBox="1"/>
          <p:nvPr/>
        </p:nvSpPr>
        <p:spPr>
          <a:xfrm>
            <a:off x="2922270" y="4238015"/>
            <a:ext cx="7675880"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dirty="0">
                <a:solidFill>
                  <a:schemeClr val="tx1">
                    <a:lumMod val="95000"/>
                    <a:lumOff val="5000"/>
                    <a:alpha val="75000"/>
                  </a:schemeClr>
                </a:solidFill>
              </a:rPr>
              <a:t>基于二维化十二导联ECG信号冗余性分析</a:t>
            </a:r>
            <a:endParaRPr dirty="0">
              <a:solidFill>
                <a:schemeClr val="tx1">
                  <a:lumMod val="95000"/>
                  <a:lumOff val="5000"/>
                  <a:alpha val="75000"/>
                </a:schemeClr>
              </a:solidFill>
            </a:endParaRPr>
          </a:p>
        </p:txBody>
      </p:sp>
      <p:grpSp>
        <p:nvGrpSpPr>
          <p:cNvPr id="53259" name="组合 114"/>
          <p:cNvGrpSpPr/>
          <p:nvPr/>
        </p:nvGrpSpPr>
        <p:grpSpPr bwMode="auto">
          <a:xfrm>
            <a:off x="1882458" y="3487604"/>
            <a:ext cx="444500" cy="448945"/>
            <a:chOff x="2944759" y="497532"/>
            <a:chExt cx="657188" cy="663945"/>
          </a:xfrm>
        </p:grpSpPr>
        <p:sp>
          <p:nvSpPr>
            <p:cNvPr id="118" name="矩形 117"/>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9" name="矩形 118"/>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三</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grpSp>
        <p:nvGrpSpPr>
          <p:cNvPr id="53261" name="组合 120"/>
          <p:cNvGrpSpPr/>
          <p:nvPr/>
        </p:nvGrpSpPr>
        <p:grpSpPr bwMode="auto">
          <a:xfrm>
            <a:off x="1882458" y="5171624"/>
            <a:ext cx="444500" cy="448945"/>
            <a:chOff x="2944759" y="497532"/>
            <a:chExt cx="657188" cy="663945"/>
          </a:xfrm>
        </p:grpSpPr>
        <p:sp>
          <p:nvSpPr>
            <p:cNvPr id="124" name="矩形 123"/>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25" name="矩形 124"/>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五</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2" name="文本框 121"/>
          <p:cNvSpPr txBox="1"/>
          <p:nvPr/>
        </p:nvSpPr>
        <p:spPr>
          <a:xfrm>
            <a:off x="2922270" y="50762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论文总结与未来展望</a:t>
            </a:r>
            <a:endParaRPr lang="zh-CN" altLang="en-US" dirty="0">
              <a:solidFill>
                <a:schemeClr val="tx1">
                  <a:lumMod val="95000"/>
                  <a:lumOff val="5000"/>
                  <a:alpha val="75000"/>
                </a:schemeClr>
              </a:solidFill>
            </a:endParaRPr>
          </a:p>
        </p:txBody>
      </p:sp>
      <p:grpSp>
        <p:nvGrpSpPr>
          <p:cNvPr id="53263" name="组合 126"/>
          <p:cNvGrpSpPr/>
          <p:nvPr/>
        </p:nvGrpSpPr>
        <p:grpSpPr bwMode="auto">
          <a:xfrm>
            <a:off x="1882458" y="6014269"/>
            <a:ext cx="444500" cy="448945"/>
            <a:chOff x="2944759" y="497532"/>
            <a:chExt cx="657188" cy="663945"/>
          </a:xfrm>
        </p:grpSpPr>
        <p:sp>
          <p:nvSpPr>
            <p:cNvPr id="130" name="矩形 12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31" name="矩形 13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六</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8" name="文本框 127"/>
          <p:cNvSpPr txBox="1"/>
          <p:nvPr/>
        </p:nvSpPr>
        <p:spPr>
          <a:xfrm>
            <a:off x="2922270" y="59144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致谢</a:t>
            </a:r>
            <a:endParaRPr lang="zh-CN" altLang="en-US" dirty="0">
              <a:solidFill>
                <a:schemeClr val="tx1">
                  <a:lumMod val="95000"/>
                  <a:lumOff val="5000"/>
                  <a:alpha val="75000"/>
                </a:schemeClr>
              </a:solidFill>
            </a:endParaRPr>
          </a:p>
        </p:txBody>
      </p:sp>
      <p:sp>
        <p:nvSpPr>
          <p:cNvPr id="2" name="文本框 1"/>
          <p:cNvSpPr txBox="1"/>
          <p:nvPr/>
        </p:nvSpPr>
        <p:spPr>
          <a:xfrm>
            <a:off x="2922270" y="3399815"/>
            <a:ext cx="8870315"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基于DSE-ResNet的十二导联心律失常自动识别</a:t>
            </a:r>
            <a:endParaRPr lang="zh-CN" altLang="en-US" dirty="0">
              <a:solidFill>
                <a:schemeClr val="tx1">
                  <a:lumMod val="95000"/>
                  <a:lumOff val="5000"/>
                  <a:alpha val="75000"/>
                </a:schemeClr>
              </a:solidFill>
            </a:endParaRPr>
          </a:p>
        </p:txBody>
      </p:sp>
      <p:sp>
        <p:nvSpPr>
          <p:cNvPr id="6" name="矩形 5"/>
          <p:cNvSpPr/>
          <p:nvPr>
            <p:custDataLst>
              <p:tags r:id="rId1"/>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5" name="图片 4"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53"/>
                                        </p:tgtEl>
                                        <p:attrNameLst>
                                          <p:attrName>style.visibility</p:attrName>
                                        </p:attrNameLst>
                                      </p:cBhvr>
                                      <p:to>
                                        <p:strVal val="visible"/>
                                      </p:to>
                                    </p:set>
                                    <p:anim calcmode="lin" valueType="num">
                                      <p:cBhvr>
                                        <p:cTn id="7" dur="500" fill="hold"/>
                                        <p:tgtEl>
                                          <p:spTgt spid="53253"/>
                                        </p:tgtEl>
                                        <p:attrNameLst>
                                          <p:attrName>ppt_w</p:attrName>
                                        </p:attrNameLst>
                                      </p:cBhvr>
                                      <p:tavLst>
                                        <p:tav tm="0">
                                          <p:val>
                                            <p:fltVal val="0"/>
                                          </p:val>
                                        </p:tav>
                                        <p:tav tm="100000">
                                          <p:val>
                                            <p:strVal val="#ppt_w"/>
                                          </p:val>
                                        </p:tav>
                                      </p:tavLst>
                                    </p:anim>
                                    <p:anim calcmode="lin" valueType="num">
                                      <p:cBhvr>
                                        <p:cTn id="8" dur="500" fill="hold"/>
                                        <p:tgtEl>
                                          <p:spTgt spid="53253"/>
                                        </p:tgtEl>
                                        <p:attrNameLst>
                                          <p:attrName>ppt_h</p:attrName>
                                        </p:attrNameLst>
                                      </p:cBhvr>
                                      <p:tavLst>
                                        <p:tav tm="0">
                                          <p:val>
                                            <p:fltVal val="0"/>
                                          </p:val>
                                        </p:tav>
                                        <p:tav tm="100000">
                                          <p:val>
                                            <p:strVal val="#ppt_h"/>
                                          </p:val>
                                        </p:tav>
                                      </p:tavLst>
                                    </p:anim>
                                    <p:animEffect transition="in" filter="fade">
                                      <p:cBhvr>
                                        <p:cTn id="9" dur="500"/>
                                        <p:tgtEl>
                                          <p:spTgt spid="53253"/>
                                        </p:tgtEl>
                                      </p:cBhvr>
                                    </p:animEffect>
                                  </p:childTnLst>
                                </p:cTn>
                              </p:par>
                              <p:par>
                                <p:cTn id="10" presetID="53" presetClass="entr" presetSubtype="16" fill="hold" nodeType="withEffect">
                                  <p:stCondLst>
                                    <p:cond delay="250"/>
                                  </p:stCondLst>
                                  <p:childTnLst>
                                    <p:set>
                                      <p:cBhvr>
                                        <p:cTn id="11" dur="1" fill="hold">
                                          <p:stCondLst>
                                            <p:cond delay="0"/>
                                          </p:stCondLst>
                                        </p:cTn>
                                        <p:tgtEl>
                                          <p:spTgt spid="53255"/>
                                        </p:tgtEl>
                                        <p:attrNameLst>
                                          <p:attrName>style.visibility</p:attrName>
                                        </p:attrNameLst>
                                      </p:cBhvr>
                                      <p:to>
                                        <p:strVal val="visible"/>
                                      </p:to>
                                    </p:set>
                                    <p:anim calcmode="lin" valueType="num">
                                      <p:cBhvr>
                                        <p:cTn id="12" dur="500" fill="hold"/>
                                        <p:tgtEl>
                                          <p:spTgt spid="53255"/>
                                        </p:tgtEl>
                                        <p:attrNameLst>
                                          <p:attrName>ppt_w</p:attrName>
                                        </p:attrNameLst>
                                      </p:cBhvr>
                                      <p:tavLst>
                                        <p:tav tm="0">
                                          <p:val>
                                            <p:fltVal val="0"/>
                                          </p:val>
                                        </p:tav>
                                        <p:tav tm="100000">
                                          <p:val>
                                            <p:strVal val="#ppt_w"/>
                                          </p:val>
                                        </p:tav>
                                      </p:tavLst>
                                    </p:anim>
                                    <p:anim calcmode="lin" valueType="num">
                                      <p:cBhvr>
                                        <p:cTn id="13" dur="500" fill="hold"/>
                                        <p:tgtEl>
                                          <p:spTgt spid="53255"/>
                                        </p:tgtEl>
                                        <p:attrNameLst>
                                          <p:attrName>ppt_h</p:attrName>
                                        </p:attrNameLst>
                                      </p:cBhvr>
                                      <p:tavLst>
                                        <p:tav tm="0">
                                          <p:val>
                                            <p:fltVal val="0"/>
                                          </p:val>
                                        </p:tav>
                                        <p:tav tm="100000">
                                          <p:val>
                                            <p:strVal val="#ppt_h"/>
                                          </p:val>
                                        </p:tav>
                                      </p:tavLst>
                                    </p:anim>
                                    <p:animEffect transition="in" filter="fade">
                                      <p:cBhvr>
                                        <p:cTn id="14" dur="500"/>
                                        <p:tgtEl>
                                          <p:spTgt spid="53255"/>
                                        </p:tgtEl>
                                      </p:cBhvr>
                                    </p:animEffect>
                                  </p:childTnLst>
                                </p:cTn>
                              </p:par>
                              <p:par>
                                <p:cTn id="15" presetID="53" presetClass="entr" presetSubtype="16" fill="hold" nodeType="withEffect">
                                  <p:stCondLst>
                                    <p:cond delay="250"/>
                                  </p:stCondLst>
                                  <p:childTnLst>
                                    <p:set>
                                      <p:cBhvr>
                                        <p:cTn id="16" dur="1" fill="hold">
                                          <p:stCondLst>
                                            <p:cond delay="0"/>
                                          </p:stCondLst>
                                        </p:cTn>
                                        <p:tgtEl>
                                          <p:spTgt spid="53257"/>
                                        </p:tgtEl>
                                        <p:attrNameLst>
                                          <p:attrName>style.visibility</p:attrName>
                                        </p:attrNameLst>
                                      </p:cBhvr>
                                      <p:to>
                                        <p:strVal val="visible"/>
                                      </p:to>
                                    </p:set>
                                    <p:anim calcmode="lin" valueType="num">
                                      <p:cBhvr>
                                        <p:cTn id="17" dur="500" fill="hold"/>
                                        <p:tgtEl>
                                          <p:spTgt spid="53257"/>
                                        </p:tgtEl>
                                        <p:attrNameLst>
                                          <p:attrName>ppt_w</p:attrName>
                                        </p:attrNameLst>
                                      </p:cBhvr>
                                      <p:tavLst>
                                        <p:tav tm="0">
                                          <p:val>
                                            <p:fltVal val="0"/>
                                          </p:val>
                                        </p:tav>
                                        <p:tav tm="100000">
                                          <p:val>
                                            <p:strVal val="#ppt_w"/>
                                          </p:val>
                                        </p:tav>
                                      </p:tavLst>
                                    </p:anim>
                                    <p:anim calcmode="lin" valueType="num">
                                      <p:cBhvr>
                                        <p:cTn id="18" dur="500" fill="hold"/>
                                        <p:tgtEl>
                                          <p:spTgt spid="53257"/>
                                        </p:tgtEl>
                                        <p:attrNameLst>
                                          <p:attrName>ppt_h</p:attrName>
                                        </p:attrNameLst>
                                      </p:cBhvr>
                                      <p:tavLst>
                                        <p:tav tm="0">
                                          <p:val>
                                            <p:fltVal val="0"/>
                                          </p:val>
                                        </p:tav>
                                        <p:tav tm="100000">
                                          <p:val>
                                            <p:strVal val="#ppt_h"/>
                                          </p:val>
                                        </p:tav>
                                      </p:tavLst>
                                    </p:anim>
                                    <p:animEffect transition="in" filter="fade">
                                      <p:cBhvr>
                                        <p:cTn id="19" dur="500"/>
                                        <p:tgtEl>
                                          <p:spTgt spid="53257"/>
                                        </p:tgtEl>
                                      </p:cBhvr>
                                    </p:animEffect>
                                  </p:childTnLst>
                                </p:cTn>
                              </p:par>
                              <p:par>
                                <p:cTn id="20" presetID="53" presetClass="entr" presetSubtype="16" fill="hold" nodeType="withEffect">
                                  <p:stCondLst>
                                    <p:cond delay="250"/>
                                  </p:stCondLst>
                                  <p:childTnLst>
                                    <p:set>
                                      <p:cBhvr>
                                        <p:cTn id="21" dur="1" fill="hold">
                                          <p:stCondLst>
                                            <p:cond delay="0"/>
                                          </p:stCondLst>
                                        </p:cTn>
                                        <p:tgtEl>
                                          <p:spTgt spid="53259"/>
                                        </p:tgtEl>
                                        <p:attrNameLst>
                                          <p:attrName>style.visibility</p:attrName>
                                        </p:attrNameLst>
                                      </p:cBhvr>
                                      <p:to>
                                        <p:strVal val="visible"/>
                                      </p:to>
                                    </p:set>
                                    <p:anim calcmode="lin" valueType="num">
                                      <p:cBhvr>
                                        <p:cTn id="22" dur="500" fill="hold"/>
                                        <p:tgtEl>
                                          <p:spTgt spid="53259"/>
                                        </p:tgtEl>
                                        <p:attrNameLst>
                                          <p:attrName>ppt_w</p:attrName>
                                        </p:attrNameLst>
                                      </p:cBhvr>
                                      <p:tavLst>
                                        <p:tav tm="0">
                                          <p:val>
                                            <p:fltVal val="0"/>
                                          </p:val>
                                        </p:tav>
                                        <p:tav tm="100000">
                                          <p:val>
                                            <p:strVal val="#ppt_w"/>
                                          </p:val>
                                        </p:tav>
                                      </p:tavLst>
                                    </p:anim>
                                    <p:anim calcmode="lin" valueType="num">
                                      <p:cBhvr>
                                        <p:cTn id="23" dur="500" fill="hold"/>
                                        <p:tgtEl>
                                          <p:spTgt spid="53259"/>
                                        </p:tgtEl>
                                        <p:attrNameLst>
                                          <p:attrName>ppt_h</p:attrName>
                                        </p:attrNameLst>
                                      </p:cBhvr>
                                      <p:tavLst>
                                        <p:tav tm="0">
                                          <p:val>
                                            <p:fltVal val="0"/>
                                          </p:val>
                                        </p:tav>
                                        <p:tav tm="100000">
                                          <p:val>
                                            <p:strVal val="#ppt_h"/>
                                          </p:val>
                                        </p:tav>
                                      </p:tavLst>
                                    </p:anim>
                                    <p:animEffect transition="in" filter="fade">
                                      <p:cBhvr>
                                        <p:cTn id="24" dur="500"/>
                                        <p:tgtEl>
                                          <p:spTgt spid="53259"/>
                                        </p:tgtEl>
                                      </p:cBhvr>
                                    </p:animEffect>
                                  </p:childTnLst>
                                </p:cTn>
                              </p:par>
                              <p:par>
                                <p:cTn id="25" presetID="53" presetClass="entr" presetSubtype="16" fill="hold" nodeType="withEffect">
                                  <p:stCondLst>
                                    <p:cond delay="250"/>
                                  </p:stCondLst>
                                  <p:childTnLst>
                                    <p:set>
                                      <p:cBhvr>
                                        <p:cTn id="26" dur="1" fill="hold">
                                          <p:stCondLst>
                                            <p:cond delay="0"/>
                                          </p:stCondLst>
                                        </p:cTn>
                                        <p:tgtEl>
                                          <p:spTgt spid="53261"/>
                                        </p:tgtEl>
                                        <p:attrNameLst>
                                          <p:attrName>style.visibility</p:attrName>
                                        </p:attrNameLst>
                                      </p:cBhvr>
                                      <p:to>
                                        <p:strVal val="visible"/>
                                      </p:to>
                                    </p:set>
                                    <p:anim calcmode="lin" valueType="num">
                                      <p:cBhvr>
                                        <p:cTn id="27" dur="500" fill="hold"/>
                                        <p:tgtEl>
                                          <p:spTgt spid="53261"/>
                                        </p:tgtEl>
                                        <p:attrNameLst>
                                          <p:attrName>ppt_w</p:attrName>
                                        </p:attrNameLst>
                                      </p:cBhvr>
                                      <p:tavLst>
                                        <p:tav tm="0">
                                          <p:val>
                                            <p:fltVal val="0"/>
                                          </p:val>
                                        </p:tav>
                                        <p:tav tm="100000">
                                          <p:val>
                                            <p:strVal val="#ppt_w"/>
                                          </p:val>
                                        </p:tav>
                                      </p:tavLst>
                                    </p:anim>
                                    <p:anim calcmode="lin" valueType="num">
                                      <p:cBhvr>
                                        <p:cTn id="28" dur="500" fill="hold"/>
                                        <p:tgtEl>
                                          <p:spTgt spid="53261"/>
                                        </p:tgtEl>
                                        <p:attrNameLst>
                                          <p:attrName>ppt_h</p:attrName>
                                        </p:attrNameLst>
                                      </p:cBhvr>
                                      <p:tavLst>
                                        <p:tav tm="0">
                                          <p:val>
                                            <p:fltVal val="0"/>
                                          </p:val>
                                        </p:tav>
                                        <p:tav tm="100000">
                                          <p:val>
                                            <p:strVal val="#ppt_h"/>
                                          </p:val>
                                        </p:tav>
                                      </p:tavLst>
                                    </p:anim>
                                    <p:animEffect transition="in" filter="fade">
                                      <p:cBhvr>
                                        <p:cTn id="29" dur="500"/>
                                        <p:tgtEl>
                                          <p:spTgt spid="53261"/>
                                        </p:tgtEl>
                                      </p:cBhvr>
                                    </p:animEffect>
                                  </p:childTnLst>
                                </p:cTn>
                              </p:par>
                              <p:par>
                                <p:cTn id="30" presetID="53" presetClass="entr" presetSubtype="16" fill="hold" nodeType="withEffect">
                                  <p:stCondLst>
                                    <p:cond delay="250"/>
                                  </p:stCondLst>
                                  <p:childTnLst>
                                    <p:set>
                                      <p:cBhvr>
                                        <p:cTn id="31" dur="1" fill="hold">
                                          <p:stCondLst>
                                            <p:cond delay="0"/>
                                          </p:stCondLst>
                                        </p:cTn>
                                        <p:tgtEl>
                                          <p:spTgt spid="53263"/>
                                        </p:tgtEl>
                                        <p:attrNameLst>
                                          <p:attrName>style.visibility</p:attrName>
                                        </p:attrNameLst>
                                      </p:cBhvr>
                                      <p:to>
                                        <p:strVal val="visible"/>
                                      </p:to>
                                    </p:set>
                                    <p:anim calcmode="lin" valueType="num">
                                      <p:cBhvr>
                                        <p:cTn id="32" dur="500" fill="hold"/>
                                        <p:tgtEl>
                                          <p:spTgt spid="53263"/>
                                        </p:tgtEl>
                                        <p:attrNameLst>
                                          <p:attrName>ppt_w</p:attrName>
                                        </p:attrNameLst>
                                      </p:cBhvr>
                                      <p:tavLst>
                                        <p:tav tm="0">
                                          <p:val>
                                            <p:fltVal val="0"/>
                                          </p:val>
                                        </p:tav>
                                        <p:tav tm="100000">
                                          <p:val>
                                            <p:strVal val="#ppt_w"/>
                                          </p:val>
                                        </p:tav>
                                      </p:tavLst>
                                    </p:anim>
                                    <p:anim calcmode="lin" valueType="num">
                                      <p:cBhvr>
                                        <p:cTn id="33" dur="500" fill="hold"/>
                                        <p:tgtEl>
                                          <p:spTgt spid="53263"/>
                                        </p:tgtEl>
                                        <p:attrNameLst>
                                          <p:attrName>ppt_h</p:attrName>
                                        </p:attrNameLst>
                                      </p:cBhvr>
                                      <p:tavLst>
                                        <p:tav tm="0">
                                          <p:val>
                                            <p:fltVal val="0"/>
                                          </p:val>
                                        </p:tav>
                                        <p:tav tm="100000">
                                          <p:val>
                                            <p:strVal val="#ppt_h"/>
                                          </p:val>
                                        </p:tav>
                                      </p:tavLst>
                                    </p:anim>
                                    <p:animEffect transition="in" filter="fade">
                                      <p:cBhvr>
                                        <p:cTn id="34" dur="500"/>
                                        <p:tgtEl>
                                          <p:spTgt spid="53263"/>
                                        </p:tgtEl>
                                      </p:cBhvr>
                                    </p:animEffect>
                                  </p:childTnLst>
                                </p:cTn>
                              </p:par>
                              <p:par>
                                <p:cTn id="35" presetID="12" presetClass="entr" presetSubtype="8" fill="hold" grpId="0" nodeType="withEffect">
                                  <p:stCondLst>
                                    <p:cond delay="500"/>
                                  </p:stCondLst>
                                  <p:childTnLst>
                                    <p:set>
                                      <p:cBhvr>
                                        <p:cTn id="36" dur="1" fill="hold">
                                          <p:stCondLst>
                                            <p:cond delay="0"/>
                                          </p:stCondLst>
                                        </p:cTn>
                                        <p:tgtEl>
                                          <p:spTgt spid="98"/>
                                        </p:tgtEl>
                                        <p:attrNameLst>
                                          <p:attrName>style.visibility</p:attrName>
                                        </p:attrNameLst>
                                      </p:cBhvr>
                                      <p:to>
                                        <p:strVal val="visible"/>
                                      </p:to>
                                    </p:set>
                                    <p:anim calcmode="lin" valueType="num">
                                      <p:cBhvr additive="base">
                                        <p:cTn id="37" dur="500"/>
                                        <p:tgtEl>
                                          <p:spTgt spid="98"/>
                                        </p:tgtEl>
                                        <p:attrNameLst>
                                          <p:attrName>ppt_x</p:attrName>
                                        </p:attrNameLst>
                                      </p:cBhvr>
                                      <p:tavLst>
                                        <p:tav tm="0">
                                          <p:val>
                                            <p:strVal val="#ppt_x-#ppt_w*1.125000"/>
                                          </p:val>
                                        </p:tav>
                                        <p:tav tm="100000">
                                          <p:val>
                                            <p:strVal val="#ppt_x"/>
                                          </p:val>
                                        </p:tav>
                                      </p:tavLst>
                                    </p:anim>
                                    <p:animEffect transition="in" filter="wipe(right)">
                                      <p:cBhvr>
                                        <p:cTn id="38" dur="500"/>
                                        <p:tgtEl>
                                          <p:spTgt spid="98"/>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104"/>
                                        </p:tgtEl>
                                        <p:attrNameLst>
                                          <p:attrName>style.visibility</p:attrName>
                                        </p:attrNameLst>
                                      </p:cBhvr>
                                      <p:to>
                                        <p:strVal val="visible"/>
                                      </p:to>
                                    </p:set>
                                    <p:anim calcmode="lin" valueType="num">
                                      <p:cBhvr additive="base">
                                        <p:cTn id="41" dur="500"/>
                                        <p:tgtEl>
                                          <p:spTgt spid="104"/>
                                        </p:tgtEl>
                                        <p:attrNameLst>
                                          <p:attrName>ppt_x</p:attrName>
                                        </p:attrNameLst>
                                      </p:cBhvr>
                                      <p:tavLst>
                                        <p:tav tm="0">
                                          <p:val>
                                            <p:strVal val="#ppt_x-#ppt_w*1.125000"/>
                                          </p:val>
                                        </p:tav>
                                        <p:tav tm="100000">
                                          <p:val>
                                            <p:strVal val="#ppt_x"/>
                                          </p:val>
                                        </p:tav>
                                      </p:tavLst>
                                    </p:anim>
                                    <p:animEffect transition="in" filter="wipe(right)">
                                      <p:cBhvr>
                                        <p:cTn id="42" dur="500"/>
                                        <p:tgtEl>
                                          <p:spTgt spid="104"/>
                                        </p:tgtEl>
                                      </p:cBhvr>
                                    </p:animEffect>
                                  </p:childTnLst>
                                </p:cTn>
                              </p:par>
                              <p:par>
                                <p:cTn id="43" presetID="12" presetClass="entr" presetSubtype="8" fill="hold" grpId="0" nodeType="withEffect">
                                  <p:stCondLst>
                                    <p:cond delay="500"/>
                                  </p:stCondLst>
                                  <p:childTnLst>
                                    <p:set>
                                      <p:cBhvr>
                                        <p:cTn id="44" dur="1" fill="hold">
                                          <p:stCondLst>
                                            <p:cond delay="0"/>
                                          </p:stCondLst>
                                        </p:cTn>
                                        <p:tgtEl>
                                          <p:spTgt spid="110"/>
                                        </p:tgtEl>
                                        <p:attrNameLst>
                                          <p:attrName>style.visibility</p:attrName>
                                        </p:attrNameLst>
                                      </p:cBhvr>
                                      <p:to>
                                        <p:strVal val="visible"/>
                                      </p:to>
                                    </p:set>
                                    <p:anim calcmode="lin" valueType="num">
                                      <p:cBhvr additive="base">
                                        <p:cTn id="45" dur="500"/>
                                        <p:tgtEl>
                                          <p:spTgt spid="110"/>
                                        </p:tgtEl>
                                        <p:attrNameLst>
                                          <p:attrName>ppt_x</p:attrName>
                                        </p:attrNameLst>
                                      </p:cBhvr>
                                      <p:tavLst>
                                        <p:tav tm="0">
                                          <p:val>
                                            <p:strVal val="#ppt_x-#ppt_w*1.125000"/>
                                          </p:val>
                                        </p:tav>
                                        <p:tav tm="100000">
                                          <p:val>
                                            <p:strVal val="#ppt_x"/>
                                          </p:val>
                                        </p:tav>
                                      </p:tavLst>
                                    </p:anim>
                                    <p:animEffect transition="in" filter="wipe(right)">
                                      <p:cBhvr>
                                        <p:cTn id="46" dur="500"/>
                                        <p:tgtEl>
                                          <p:spTgt spid="110"/>
                                        </p:tgtEl>
                                      </p:cBhvr>
                                    </p:animEffect>
                                  </p:childTnLst>
                                </p:cTn>
                              </p:par>
                              <p:par>
                                <p:cTn id="47" presetID="12" presetClass="entr" presetSubtype="8" fill="hold" grpId="0" nodeType="withEffect">
                                  <p:stCondLst>
                                    <p:cond delay="500"/>
                                  </p:stCondLst>
                                  <p:childTnLst>
                                    <p:set>
                                      <p:cBhvr>
                                        <p:cTn id="48" dur="1" fill="hold">
                                          <p:stCondLst>
                                            <p:cond delay="0"/>
                                          </p:stCondLst>
                                        </p:cTn>
                                        <p:tgtEl>
                                          <p:spTgt spid="122"/>
                                        </p:tgtEl>
                                        <p:attrNameLst>
                                          <p:attrName>style.visibility</p:attrName>
                                        </p:attrNameLst>
                                      </p:cBhvr>
                                      <p:to>
                                        <p:strVal val="visible"/>
                                      </p:to>
                                    </p:set>
                                    <p:anim calcmode="lin" valueType="num">
                                      <p:cBhvr additive="base">
                                        <p:cTn id="49" dur="500"/>
                                        <p:tgtEl>
                                          <p:spTgt spid="122"/>
                                        </p:tgtEl>
                                        <p:attrNameLst>
                                          <p:attrName>ppt_x</p:attrName>
                                        </p:attrNameLst>
                                      </p:cBhvr>
                                      <p:tavLst>
                                        <p:tav tm="0">
                                          <p:val>
                                            <p:strVal val="#ppt_x-#ppt_w*1.125000"/>
                                          </p:val>
                                        </p:tav>
                                        <p:tav tm="100000">
                                          <p:val>
                                            <p:strVal val="#ppt_x"/>
                                          </p:val>
                                        </p:tav>
                                      </p:tavLst>
                                    </p:anim>
                                    <p:animEffect transition="in" filter="wipe(right)">
                                      <p:cBhvr>
                                        <p:cTn id="50" dur="500"/>
                                        <p:tgtEl>
                                          <p:spTgt spid="122"/>
                                        </p:tgtEl>
                                      </p:cBhvr>
                                    </p:animEffect>
                                  </p:childTnLst>
                                </p:cTn>
                              </p:par>
                              <p:par>
                                <p:cTn id="51" presetID="12" presetClass="entr" presetSubtype="8" fill="hold" grpId="0" nodeType="withEffect">
                                  <p:stCondLst>
                                    <p:cond delay="500"/>
                                  </p:stCondLst>
                                  <p:childTnLst>
                                    <p:set>
                                      <p:cBhvr>
                                        <p:cTn id="52" dur="1" fill="hold">
                                          <p:stCondLst>
                                            <p:cond delay="0"/>
                                          </p:stCondLst>
                                        </p:cTn>
                                        <p:tgtEl>
                                          <p:spTgt spid="128"/>
                                        </p:tgtEl>
                                        <p:attrNameLst>
                                          <p:attrName>style.visibility</p:attrName>
                                        </p:attrNameLst>
                                      </p:cBhvr>
                                      <p:to>
                                        <p:strVal val="visible"/>
                                      </p:to>
                                    </p:set>
                                    <p:anim calcmode="lin" valueType="num">
                                      <p:cBhvr additive="base">
                                        <p:cTn id="53" dur="500"/>
                                        <p:tgtEl>
                                          <p:spTgt spid="128"/>
                                        </p:tgtEl>
                                        <p:attrNameLst>
                                          <p:attrName>ppt_x</p:attrName>
                                        </p:attrNameLst>
                                      </p:cBhvr>
                                      <p:tavLst>
                                        <p:tav tm="0">
                                          <p:val>
                                            <p:strVal val="#ppt_x-#ppt_w*1.125000"/>
                                          </p:val>
                                        </p:tav>
                                        <p:tav tm="100000">
                                          <p:val>
                                            <p:strVal val="#ppt_x"/>
                                          </p:val>
                                        </p:tav>
                                      </p:tavLst>
                                    </p:anim>
                                    <p:animEffect transition="in" filter="wipe(right)">
                                      <p:cBhvr>
                                        <p:cTn id="54" dur="500"/>
                                        <p:tgtEl>
                                          <p:spTgt spid="128"/>
                                        </p:tgtEl>
                                      </p:cBhvr>
                                    </p:animEffect>
                                  </p:childTnLst>
                                </p:cTn>
                              </p:par>
                              <p:par>
                                <p:cTn id="55" presetID="12" presetClass="entr" presetSubtype="8" fill="hold" grpId="0" nodeType="withEffect">
                                  <p:stCondLst>
                                    <p:cond delay="50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p:tgtEl>
                                          <p:spTgt spid="2"/>
                                        </p:tgtEl>
                                        <p:attrNameLst>
                                          <p:attrName>ppt_x</p:attrName>
                                        </p:attrNameLst>
                                      </p:cBhvr>
                                      <p:tavLst>
                                        <p:tav tm="0">
                                          <p:val>
                                            <p:strVal val="#ppt_x-#ppt_w*1.125000"/>
                                          </p:val>
                                        </p:tav>
                                        <p:tav tm="100000">
                                          <p:val>
                                            <p:strVal val="#ppt_x"/>
                                          </p:val>
                                        </p:tav>
                                      </p:tavLst>
                                    </p:anim>
                                    <p:animEffect transition="in" filter="wipe(right)">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4" grpId="0"/>
      <p:bldP spid="110" grpId="0"/>
      <p:bldP spid="122" grpId="0"/>
      <p:bldP spid="128"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105467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、基于Flask的心律失常自动分类平台</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功能模块</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108" name="文本框 107"/>
          <p:cNvSpPr txBox="1"/>
          <p:nvPr/>
        </p:nvSpPr>
        <p:spPr>
          <a:xfrm>
            <a:off x="-25400" y="1567815"/>
            <a:ext cx="6155055" cy="626110"/>
          </a:xfrm>
          <a:prstGeom prst="rect">
            <a:avLst/>
          </a:prstGeom>
          <a:noFill/>
          <a:ln w="9525">
            <a:noFill/>
          </a:ln>
        </p:spPr>
        <p:txBody>
          <a:bodyPr>
            <a:noAutofit/>
          </a:bodyPr>
          <a:p>
            <a:pPr indent="0" algn="ctr"/>
            <a:r>
              <a:rPr lang="zh-CN" b="0">
                <a:latin typeface="Times New Roman" panose="02020603050405020304" charset="0"/>
                <a:ea typeface="宋体" panose="02010600030101010101" pitchFamily="2" charset="-122"/>
              </a:rPr>
              <a:t>数据库存储信息</a:t>
            </a:r>
            <a:r>
              <a:rPr lang="zh-CN" b="0">
                <a:ea typeface="宋体" panose="02010600030101010101" pitchFamily="2" charset="-122"/>
              </a:rPr>
              <a:t>表</a:t>
            </a:r>
            <a:endParaRPr lang="zh-CN" altLang="en-US" b="0">
              <a:ea typeface="宋体" panose="02010600030101010101" pitchFamily="2" charset="-122"/>
            </a:endParaRPr>
          </a:p>
        </p:txBody>
      </p:sp>
      <p:graphicFrame>
        <p:nvGraphicFramePr>
          <p:cNvPr id="2" name="表格 1"/>
          <p:cNvGraphicFramePr/>
          <p:nvPr>
            <p:custDataLst>
              <p:tags r:id="rId7"/>
            </p:custDataLst>
          </p:nvPr>
        </p:nvGraphicFramePr>
        <p:xfrm>
          <a:off x="556260" y="1936115"/>
          <a:ext cx="4991100" cy="2284095"/>
        </p:xfrm>
        <a:graphic>
          <a:graphicData uri="http://schemas.openxmlformats.org/drawingml/2006/table">
            <a:tbl>
              <a:tblPr/>
              <a:tblGrid>
                <a:gridCol w="1149350"/>
                <a:gridCol w="1451610"/>
                <a:gridCol w="1276350"/>
                <a:gridCol w="1113790"/>
              </a:tblGrid>
              <a:tr h="405130">
                <a:tc>
                  <a:txBody>
                    <a:bodyPr/>
                    <a:p>
                      <a:pPr indent="0" algn="ctr">
                        <a:buNone/>
                      </a:pPr>
                      <a:r>
                        <a:rPr lang="en-US" sz="1000" b="0">
                          <a:latin typeface="Times New Roman" panose="02020603050405020304" charset="0"/>
                          <a:cs typeface="Times New Roman" panose="02020603050405020304" charset="0"/>
                        </a:rPr>
                        <a:t>字段名称</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字段类型</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数据类型及长度</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说明</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42595">
                <a:tc>
                  <a:txBody>
                    <a:bodyPr/>
                    <a:p>
                      <a:pPr indent="0" algn="ctr">
                        <a:buNone/>
                      </a:pPr>
                      <a:r>
                        <a:rPr lang="en-US" sz="1000" b="0">
                          <a:latin typeface="Times New Roman" panose="02020603050405020304" charset="0"/>
                          <a:cs typeface="Times New Roman" panose="02020603050405020304" charset="0"/>
                        </a:rPr>
                        <a:t>id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主键Primary Key</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int(11)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自增,不为空</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515620">
                <a:tc>
                  <a:txBody>
                    <a:bodyPr/>
                    <a:p>
                      <a:pPr indent="0" algn="ctr">
                        <a:buNone/>
                      </a:pPr>
                      <a:r>
                        <a:rPr lang="en-US" sz="1000" b="0">
                          <a:latin typeface="Times New Roman" panose="02020603050405020304" charset="0"/>
                          <a:cs typeface="Times New Roman" panose="02020603050405020304" charset="0"/>
                        </a:rPr>
                        <a:t>file_name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字符Char</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varchar(255)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文件名称</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42595">
                <a:tc>
                  <a:txBody>
                    <a:bodyPr/>
                    <a:p>
                      <a:pPr indent="0" algn="ctr">
                        <a:buNone/>
                      </a:pPr>
                      <a:r>
                        <a:rPr lang="en-US" sz="1000" b="0">
                          <a:latin typeface="Times New Roman" panose="02020603050405020304" charset="0"/>
                          <a:cs typeface="Times New Roman" panose="02020603050405020304" charset="0"/>
                        </a:rPr>
                        <a:t>date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时间DateTime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varchar(255)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上传文件日期</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78155">
                <a:tc>
                  <a:txBody>
                    <a:bodyPr/>
                    <a:p>
                      <a:pPr indent="0" algn="ctr">
                        <a:buNone/>
                      </a:pPr>
                      <a:r>
                        <a:rPr lang="en-US" sz="1000" b="0">
                          <a:latin typeface="Times New Roman" panose="02020603050405020304" charset="0"/>
                          <a:cs typeface="Times New Roman" panose="02020603050405020304" charset="0"/>
                        </a:rPr>
                        <a:t>detect_result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字符Char</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varchar(255)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自动识别结果</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46" name="图片 46" descr="数据库信息"/>
          <p:cNvPicPr>
            <a:picLocks noChangeAspect="1"/>
          </p:cNvPicPr>
          <p:nvPr>
            <p:custDataLst>
              <p:tags r:id="rId8"/>
            </p:custDataLst>
          </p:nvPr>
        </p:nvPicPr>
        <p:blipFill>
          <a:blip r:embed="rId9"/>
          <a:stretch>
            <a:fillRect/>
          </a:stretch>
        </p:blipFill>
        <p:spPr>
          <a:xfrm>
            <a:off x="535940" y="4388485"/>
            <a:ext cx="7006590" cy="2295525"/>
          </a:xfrm>
          <a:prstGeom prst="rect">
            <a:avLst/>
          </a:prstGeom>
        </p:spPr>
      </p:pic>
      <p:sp>
        <p:nvSpPr>
          <p:cNvPr id="5" name="文本框 4"/>
          <p:cNvSpPr txBox="1"/>
          <p:nvPr/>
        </p:nvSpPr>
        <p:spPr>
          <a:xfrm>
            <a:off x="6237605" y="1885950"/>
            <a:ext cx="5486400" cy="2245360"/>
          </a:xfrm>
          <a:prstGeom prst="rect">
            <a:avLst/>
          </a:prstGeom>
          <a:noFill/>
        </p:spPr>
        <p:txBody>
          <a:bodyPr wrap="square" rtlCol="0">
            <a:spAutoFit/>
          </a:bodyPr>
          <a:p>
            <a:r>
              <a:rPr lang="zh-CN" altLang="en-US" sz="2000"/>
              <a:t>create database ecg_detector;</a:t>
            </a:r>
            <a:endParaRPr lang="zh-CN" altLang="en-US" sz="2000"/>
          </a:p>
          <a:p>
            <a:r>
              <a:rPr lang="zh-CN" altLang="en-US" sz="2000"/>
              <a:t>create table information (</a:t>
            </a:r>
            <a:endParaRPr lang="zh-CN" altLang="en-US" sz="2000"/>
          </a:p>
          <a:p>
            <a:pPr lvl="1"/>
            <a:r>
              <a:rPr lang="zh-CN" altLang="en-US" sz="2000"/>
              <a:t>id int(11) primary key not null auto_increment,</a:t>
            </a:r>
            <a:endParaRPr lang="zh-CN" altLang="en-US" sz="2000"/>
          </a:p>
          <a:p>
            <a:pPr lvl="1"/>
            <a:r>
              <a:rPr lang="zh-CN" altLang="en-US" sz="2000"/>
              <a:t>file_name varchar(255),</a:t>
            </a:r>
            <a:endParaRPr lang="zh-CN" altLang="en-US" sz="2000"/>
          </a:p>
          <a:p>
            <a:pPr lvl="1"/>
            <a:r>
              <a:rPr lang="zh-CN" altLang="en-US" sz="2000"/>
              <a:t>date varchar(255),</a:t>
            </a:r>
            <a:endParaRPr lang="zh-CN" altLang="en-US" sz="2000"/>
          </a:p>
          <a:p>
            <a:pPr lvl="1"/>
            <a:r>
              <a:rPr lang="zh-CN" altLang="en-US" sz="2000"/>
              <a:t>detect_result varchar(255)</a:t>
            </a:r>
            <a:endParaRPr lang="zh-CN" altLang="en-US" sz="2000"/>
          </a:p>
          <a:p>
            <a:r>
              <a:rPr lang="zh-CN" altLang="en-US" sz="2000"/>
              <a:t>)engine=INNODB default charset=utf8;</a:t>
            </a:r>
            <a:endParaRPr lang="zh-CN" altLang="en-US" sz="2000"/>
          </a:p>
        </p:txBody>
      </p:sp>
    </p:spTree>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105467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、基于Flask的心律失常自动分类平台</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功能模块</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21" name="图片 21" descr="预测结果_new"/>
          <p:cNvPicPr>
            <a:picLocks noChangeAspect="1"/>
          </p:cNvPicPr>
          <p:nvPr>
            <p:custDataLst>
              <p:tags r:id="rId7"/>
            </p:custDataLst>
          </p:nvPr>
        </p:nvPicPr>
        <p:blipFill>
          <a:blip r:embed="rId8"/>
          <a:stretch>
            <a:fillRect/>
          </a:stretch>
        </p:blipFill>
        <p:spPr>
          <a:xfrm>
            <a:off x="407035" y="1595120"/>
            <a:ext cx="10510520" cy="4979035"/>
          </a:xfrm>
          <a:prstGeom prst="rect">
            <a:avLst/>
          </a:prstGeom>
        </p:spPr>
      </p:pic>
    </p:spTree>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nvSpPr>
        <p:spPr bwMode="auto">
          <a:xfrm>
            <a:off x="-146685" y="833755"/>
            <a:ext cx="1943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3253" name="组合 96"/>
          <p:cNvGrpSpPr/>
          <p:nvPr/>
        </p:nvGrpSpPr>
        <p:grpSpPr bwMode="auto">
          <a:xfrm>
            <a:off x="1882458" y="1801996"/>
            <a:ext cx="444500" cy="449263"/>
            <a:chOff x="2944759" y="497532"/>
            <a:chExt cx="657188" cy="663945"/>
          </a:xfrm>
        </p:grpSpPr>
        <p:sp>
          <p:nvSpPr>
            <p:cNvPr id="100" name="矩形 9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1" name="矩形 10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2000" b="1" kern="0" dirty="0">
                  <a:solidFill>
                    <a:prstClr val="white"/>
                  </a:solidFill>
                  <a:latin typeface="微软雅黑" panose="020B0503020204020204" pitchFamily="34" charset="-122"/>
                  <a:ea typeface="微软雅黑" panose="020B0503020204020204" pitchFamily="34" charset="-122"/>
                </a:rPr>
                <a:t>一</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98" name="文本框 97"/>
          <p:cNvSpPr txBox="1"/>
          <p:nvPr/>
        </p:nvSpPr>
        <p:spPr>
          <a:xfrm>
            <a:off x="2922270" y="1723415"/>
            <a:ext cx="4757897"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alpha val="75000"/>
                  </a:schemeClr>
                </a:solidFill>
              </a:rPr>
              <a:t>课题背景与研究意义</a:t>
            </a:r>
            <a:endParaRPr lang="zh-CN" altLang="en-US" dirty="0">
              <a:solidFill>
                <a:schemeClr val="tx1">
                  <a:alpha val="75000"/>
                </a:schemeClr>
              </a:solidFill>
            </a:endParaRPr>
          </a:p>
        </p:txBody>
      </p:sp>
      <p:grpSp>
        <p:nvGrpSpPr>
          <p:cNvPr id="53255" name="组合 102"/>
          <p:cNvGrpSpPr/>
          <p:nvPr/>
        </p:nvGrpSpPr>
        <p:grpSpPr bwMode="auto">
          <a:xfrm>
            <a:off x="1882458" y="2644959"/>
            <a:ext cx="444500" cy="448945"/>
            <a:chOff x="2944759" y="497532"/>
            <a:chExt cx="657188" cy="663945"/>
          </a:xfrm>
        </p:grpSpPr>
        <p:sp>
          <p:nvSpPr>
            <p:cNvPr id="106" name="矩形 105"/>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7" name="矩形 106"/>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二</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04" name="文本框 103"/>
          <p:cNvSpPr txBox="1"/>
          <p:nvPr/>
        </p:nvSpPr>
        <p:spPr>
          <a:xfrm>
            <a:off x="2922270" y="25616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alpha val="75000"/>
                  </a:schemeClr>
                </a:solidFill>
              </a:rPr>
              <a:t>研究现状与研究对象</a:t>
            </a:r>
            <a:endParaRPr lang="zh-CN" altLang="en-US" dirty="0">
              <a:solidFill>
                <a:schemeClr val="tx1">
                  <a:alpha val="75000"/>
                </a:schemeClr>
              </a:solidFill>
            </a:endParaRPr>
          </a:p>
        </p:txBody>
      </p:sp>
      <p:grpSp>
        <p:nvGrpSpPr>
          <p:cNvPr id="53257" name="组合 108"/>
          <p:cNvGrpSpPr/>
          <p:nvPr/>
        </p:nvGrpSpPr>
        <p:grpSpPr bwMode="auto">
          <a:xfrm>
            <a:off x="1882458" y="4330249"/>
            <a:ext cx="444500" cy="447675"/>
            <a:chOff x="2944759" y="497532"/>
            <a:chExt cx="657188" cy="663945"/>
          </a:xfrm>
        </p:grpSpPr>
        <p:sp>
          <p:nvSpPr>
            <p:cNvPr id="112" name="矩形 111"/>
            <p:cNvSpPr/>
            <p:nvPr/>
          </p:nvSpPr>
          <p:spPr>
            <a:xfrm>
              <a:off x="3026907" y="584645"/>
              <a:ext cx="575040" cy="576832"/>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3" name="矩形 112"/>
            <p:cNvSpPr/>
            <p:nvPr/>
          </p:nvSpPr>
          <p:spPr>
            <a:xfrm>
              <a:off x="2944759" y="497532"/>
              <a:ext cx="575039" cy="576831"/>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四</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10" name="文本框 109"/>
          <p:cNvSpPr txBox="1"/>
          <p:nvPr/>
        </p:nvSpPr>
        <p:spPr>
          <a:xfrm>
            <a:off x="2922270" y="4238015"/>
            <a:ext cx="7675880"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dirty="0">
                <a:solidFill>
                  <a:srgbClr val="FF0000">
                    <a:alpha val="75000"/>
                  </a:srgbClr>
                </a:solidFill>
              </a:rPr>
              <a:t>基于二维化十二导联ECG信号冗余性分析</a:t>
            </a:r>
            <a:endParaRPr dirty="0">
              <a:solidFill>
                <a:srgbClr val="FF0000">
                  <a:alpha val="75000"/>
                </a:srgbClr>
              </a:solidFill>
            </a:endParaRPr>
          </a:p>
        </p:txBody>
      </p:sp>
      <p:grpSp>
        <p:nvGrpSpPr>
          <p:cNvPr id="53259" name="组合 114"/>
          <p:cNvGrpSpPr/>
          <p:nvPr/>
        </p:nvGrpSpPr>
        <p:grpSpPr bwMode="auto">
          <a:xfrm>
            <a:off x="1882458" y="3487604"/>
            <a:ext cx="444500" cy="448945"/>
            <a:chOff x="2944759" y="497532"/>
            <a:chExt cx="657188" cy="663945"/>
          </a:xfrm>
        </p:grpSpPr>
        <p:sp>
          <p:nvSpPr>
            <p:cNvPr id="118" name="矩形 117"/>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9" name="矩形 118"/>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三</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grpSp>
        <p:nvGrpSpPr>
          <p:cNvPr id="53261" name="组合 120"/>
          <p:cNvGrpSpPr/>
          <p:nvPr/>
        </p:nvGrpSpPr>
        <p:grpSpPr bwMode="auto">
          <a:xfrm>
            <a:off x="1882458" y="5171624"/>
            <a:ext cx="444500" cy="448945"/>
            <a:chOff x="2944759" y="497532"/>
            <a:chExt cx="657188" cy="663945"/>
          </a:xfrm>
        </p:grpSpPr>
        <p:sp>
          <p:nvSpPr>
            <p:cNvPr id="124" name="矩形 123"/>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25" name="矩形 124"/>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五</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2" name="文本框 121"/>
          <p:cNvSpPr txBox="1"/>
          <p:nvPr/>
        </p:nvSpPr>
        <p:spPr>
          <a:xfrm>
            <a:off x="2922270" y="50762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论文总结与未来展望</a:t>
            </a:r>
            <a:endParaRPr lang="zh-CN" altLang="en-US" dirty="0">
              <a:solidFill>
                <a:schemeClr val="tx1">
                  <a:lumMod val="95000"/>
                  <a:lumOff val="5000"/>
                  <a:alpha val="75000"/>
                </a:schemeClr>
              </a:solidFill>
            </a:endParaRPr>
          </a:p>
        </p:txBody>
      </p:sp>
      <p:grpSp>
        <p:nvGrpSpPr>
          <p:cNvPr id="53263" name="组合 126"/>
          <p:cNvGrpSpPr/>
          <p:nvPr/>
        </p:nvGrpSpPr>
        <p:grpSpPr bwMode="auto">
          <a:xfrm>
            <a:off x="1882458" y="6014269"/>
            <a:ext cx="444500" cy="448945"/>
            <a:chOff x="2944759" y="497532"/>
            <a:chExt cx="657188" cy="663945"/>
          </a:xfrm>
        </p:grpSpPr>
        <p:sp>
          <p:nvSpPr>
            <p:cNvPr id="130" name="矩形 12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31" name="矩形 13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六</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8" name="文本框 127"/>
          <p:cNvSpPr txBox="1"/>
          <p:nvPr/>
        </p:nvSpPr>
        <p:spPr>
          <a:xfrm>
            <a:off x="2922270" y="59144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致谢</a:t>
            </a:r>
            <a:endParaRPr lang="zh-CN" altLang="en-US" dirty="0">
              <a:solidFill>
                <a:schemeClr val="tx1">
                  <a:lumMod val="95000"/>
                  <a:lumOff val="5000"/>
                  <a:alpha val="75000"/>
                </a:schemeClr>
              </a:solidFill>
            </a:endParaRPr>
          </a:p>
        </p:txBody>
      </p:sp>
      <p:sp>
        <p:nvSpPr>
          <p:cNvPr id="2" name="文本框 1"/>
          <p:cNvSpPr txBox="1"/>
          <p:nvPr/>
        </p:nvSpPr>
        <p:spPr>
          <a:xfrm>
            <a:off x="2922270" y="3399815"/>
            <a:ext cx="8870315"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alpha val="75000"/>
                  </a:schemeClr>
                </a:solidFill>
              </a:rPr>
              <a:t>基于DSE-ResNet的十二导联心律失常自动识别</a:t>
            </a:r>
            <a:endParaRPr lang="zh-CN" altLang="en-US" dirty="0">
              <a:solidFill>
                <a:schemeClr val="tx1">
                  <a:alpha val="75000"/>
                </a:schemeClr>
              </a:solidFill>
            </a:endParaRPr>
          </a:p>
        </p:txBody>
      </p:sp>
      <p:sp>
        <p:nvSpPr>
          <p:cNvPr id="6" name="矩形 5"/>
          <p:cNvSpPr/>
          <p:nvPr>
            <p:custDataLst>
              <p:tags r:id="rId1"/>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5" name="图片 4"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53"/>
                                        </p:tgtEl>
                                        <p:attrNameLst>
                                          <p:attrName>style.visibility</p:attrName>
                                        </p:attrNameLst>
                                      </p:cBhvr>
                                      <p:to>
                                        <p:strVal val="visible"/>
                                      </p:to>
                                    </p:set>
                                    <p:anim calcmode="lin" valueType="num">
                                      <p:cBhvr>
                                        <p:cTn id="7" dur="500" fill="hold"/>
                                        <p:tgtEl>
                                          <p:spTgt spid="53253"/>
                                        </p:tgtEl>
                                        <p:attrNameLst>
                                          <p:attrName>ppt_w</p:attrName>
                                        </p:attrNameLst>
                                      </p:cBhvr>
                                      <p:tavLst>
                                        <p:tav tm="0">
                                          <p:val>
                                            <p:fltVal val="0"/>
                                          </p:val>
                                        </p:tav>
                                        <p:tav tm="100000">
                                          <p:val>
                                            <p:strVal val="#ppt_w"/>
                                          </p:val>
                                        </p:tav>
                                      </p:tavLst>
                                    </p:anim>
                                    <p:anim calcmode="lin" valueType="num">
                                      <p:cBhvr>
                                        <p:cTn id="8" dur="500" fill="hold"/>
                                        <p:tgtEl>
                                          <p:spTgt spid="53253"/>
                                        </p:tgtEl>
                                        <p:attrNameLst>
                                          <p:attrName>ppt_h</p:attrName>
                                        </p:attrNameLst>
                                      </p:cBhvr>
                                      <p:tavLst>
                                        <p:tav tm="0">
                                          <p:val>
                                            <p:fltVal val="0"/>
                                          </p:val>
                                        </p:tav>
                                        <p:tav tm="100000">
                                          <p:val>
                                            <p:strVal val="#ppt_h"/>
                                          </p:val>
                                        </p:tav>
                                      </p:tavLst>
                                    </p:anim>
                                    <p:animEffect transition="in" filter="fade">
                                      <p:cBhvr>
                                        <p:cTn id="9" dur="500"/>
                                        <p:tgtEl>
                                          <p:spTgt spid="53253"/>
                                        </p:tgtEl>
                                      </p:cBhvr>
                                    </p:animEffect>
                                  </p:childTnLst>
                                </p:cTn>
                              </p:par>
                              <p:par>
                                <p:cTn id="10" presetID="53" presetClass="entr" presetSubtype="16" fill="hold" nodeType="withEffect">
                                  <p:stCondLst>
                                    <p:cond delay="250"/>
                                  </p:stCondLst>
                                  <p:childTnLst>
                                    <p:set>
                                      <p:cBhvr>
                                        <p:cTn id="11" dur="1" fill="hold">
                                          <p:stCondLst>
                                            <p:cond delay="0"/>
                                          </p:stCondLst>
                                        </p:cTn>
                                        <p:tgtEl>
                                          <p:spTgt spid="53255"/>
                                        </p:tgtEl>
                                        <p:attrNameLst>
                                          <p:attrName>style.visibility</p:attrName>
                                        </p:attrNameLst>
                                      </p:cBhvr>
                                      <p:to>
                                        <p:strVal val="visible"/>
                                      </p:to>
                                    </p:set>
                                    <p:anim calcmode="lin" valueType="num">
                                      <p:cBhvr>
                                        <p:cTn id="12" dur="500" fill="hold"/>
                                        <p:tgtEl>
                                          <p:spTgt spid="53255"/>
                                        </p:tgtEl>
                                        <p:attrNameLst>
                                          <p:attrName>ppt_w</p:attrName>
                                        </p:attrNameLst>
                                      </p:cBhvr>
                                      <p:tavLst>
                                        <p:tav tm="0">
                                          <p:val>
                                            <p:fltVal val="0"/>
                                          </p:val>
                                        </p:tav>
                                        <p:tav tm="100000">
                                          <p:val>
                                            <p:strVal val="#ppt_w"/>
                                          </p:val>
                                        </p:tav>
                                      </p:tavLst>
                                    </p:anim>
                                    <p:anim calcmode="lin" valueType="num">
                                      <p:cBhvr>
                                        <p:cTn id="13" dur="500" fill="hold"/>
                                        <p:tgtEl>
                                          <p:spTgt spid="53255"/>
                                        </p:tgtEl>
                                        <p:attrNameLst>
                                          <p:attrName>ppt_h</p:attrName>
                                        </p:attrNameLst>
                                      </p:cBhvr>
                                      <p:tavLst>
                                        <p:tav tm="0">
                                          <p:val>
                                            <p:fltVal val="0"/>
                                          </p:val>
                                        </p:tav>
                                        <p:tav tm="100000">
                                          <p:val>
                                            <p:strVal val="#ppt_h"/>
                                          </p:val>
                                        </p:tav>
                                      </p:tavLst>
                                    </p:anim>
                                    <p:animEffect transition="in" filter="fade">
                                      <p:cBhvr>
                                        <p:cTn id="14" dur="500"/>
                                        <p:tgtEl>
                                          <p:spTgt spid="53255"/>
                                        </p:tgtEl>
                                      </p:cBhvr>
                                    </p:animEffect>
                                  </p:childTnLst>
                                </p:cTn>
                              </p:par>
                              <p:par>
                                <p:cTn id="15" presetID="53" presetClass="entr" presetSubtype="16" fill="hold" nodeType="withEffect">
                                  <p:stCondLst>
                                    <p:cond delay="250"/>
                                  </p:stCondLst>
                                  <p:childTnLst>
                                    <p:set>
                                      <p:cBhvr>
                                        <p:cTn id="16" dur="1" fill="hold">
                                          <p:stCondLst>
                                            <p:cond delay="0"/>
                                          </p:stCondLst>
                                        </p:cTn>
                                        <p:tgtEl>
                                          <p:spTgt spid="53257"/>
                                        </p:tgtEl>
                                        <p:attrNameLst>
                                          <p:attrName>style.visibility</p:attrName>
                                        </p:attrNameLst>
                                      </p:cBhvr>
                                      <p:to>
                                        <p:strVal val="visible"/>
                                      </p:to>
                                    </p:set>
                                    <p:anim calcmode="lin" valueType="num">
                                      <p:cBhvr>
                                        <p:cTn id="17" dur="500" fill="hold"/>
                                        <p:tgtEl>
                                          <p:spTgt spid="53257"/>
                                        </p:tgtEl>
                                        <p:attrNameLst>
                                          <p:attrName>ppt_w</p:attrName>
                                        </p:attrNameLst>
                                      </p:cBhvr>
                                      <p:tavLst>
                                        <p:tav tm="0">
                                          <p:val>
                                            <p:fltVal val="0"/>
                                          </p:val>
                                        </p:tav>
                                        <p:tav tm="100000">
                                          <p:val>
                                            <p:strVal val="#ppt_w"/>
                                          </p:val>
                                        </p:tav>
                                      </p:tavLst>
                                    </p:anim>
                                    <p:anim calcmode="lin" valueType="num">
                                      <p:cBhvr>
                                        <p:cTn id="18" dur="500" fill="hold"/>
                                        <p:tgtEl>
                                          <p:spTgt spid="53257"/>
                                        </p:tgtEl>
                                        <p:attrNameLst>
                                          <p:attrName>ppt_h</p:attrName>
                                        </p:attrNameLst>
                                      </p:cBhvr>
                                      <p:tavLst>
                                        <p:tav tm="0">
                                          <p:val>
                                            <p:fltVal val="0"/>
                                          </p:val>
                                        </p:tav>
                                        <p:tav tm="100000">
                                          <p:val>
                                            <p:strVal val="#ppt_h"/>
                                          </p:val>
                                        </p:tav>
                                      </p:tavLst>
                                    </p:anim>
                                    <p:animEffect transition="in" filter="fade">
                                      <p:cBhvr>
                                        <p:cTn id="19" dur="500"/>
                                        <p:tgtEl>
                                          <p:spTgt spid="53257"/>
                                        </p:tgtEl>
                                      </p:cBhvr>
                                    </p:animEffect>
                                  </p:childTnLst>
                                </p:cTn>
                              </p:par>
                              <p:par>
                                <p:cTn id="20" presetID="53" presetClass="entr" presetSubtype="16" fill="hold" nodeType="withEffect">
                                  <p:stCondLst>
                                    <p:cond delay="250"/>
                                  </p:stCondLst>
                                  <p:childTnLst>
                                    <p:set>
                                      <p:cBhvr>
                                        <p:cTn id="21" dur="1" fill="hold">
                                          <p:stCondLst>
                                            <p:cond delay="0"/>
                                          </p:stCondLst>
                                        </p:cTn>
                                        <p:tgtEl>
                                          <p:spTgt spid="53259"/>
                                        </p:tgtEl>
                                        <p:attrNameLst>
                                          <p:attrName>style.visibility</p:attrName>
                                        </p:attrNameLst>
                                      </p:cBhvr>
                                      <p:to>
                                        <p:strVal val="visible"/>
                                      </p:to>
                                    </p:set>
                                    <p:anim calcmode="lin" valueType="num">
                                      <p:cBhvr>
                                        <p:cTn id="22" dur="500" fill="hold"/>
                                        <p:tgtEl>
                                          <p:spTgt spid="53259"/>
                                        </p:tgtEl>
                                        <p:attrNameLst>
                                          <p:attrName>ppt_w</p:attrName>
                                        </p:attrNameLst>
                                      </p:cBhvr>
                                      <p:tavLst>
                                        <p:tav tm="0">
                                          <p:val>
                                            <p:fltVal val="0"/>
                                          </p:val>
                                        </p:tav>
                                        <p:tav tm="100000">
                                          <p:val>
                                            <p:strVal val="#ppt_w"/>
                                          </p:val>
                                        </p:tav>
                                      </p:tavLst>
                                    </p:anim>
                                    <p:anim calcmode="lin" valueType="num">
                                      <p:cBhvr>
                                        <p:cTn id="23" dur="500" fill="hold"/>
                                        <p:tgtEl>
                                          <p:spTgt spid="53259"/>
                                        </p:tgtEl>
                                        <p:attrNameLst>
                                          <p:attrName>ppt_h</p:attrName>
                                        </p:attrNameLst>
                                      </p:cBhvr>
                                      <p:tavLst>
                                        <p:tav tm="0">
                                          <p:val>
                                            <p:fltVal val="0"/>
                                          </p:val>
                                        </p:tav>
                                        <p:tav tm="100000">
                                          <p:val>
                                            <p:strVal val="#ppt_h"/>
                                          </p:val>
                                        </p:tav>
                                      </p:tavLst>
                                    </p:anim>
                                    <p:animEffect transition="in" filter="fade">
                                      <p:cBhvr>
                                        <p:cTn id="24" dur="500"/>
                                        <p:tgtEl>
                                          <p:spTgt spid="53259"/>
                                        </p:tgtEl>
                                      </p:cBhvr>
                                    </p:animEffect>
                                  </p:childTnLst>
                                </p:cTn>
                              </p:par>
                              <p:par>
                                <p:cTn id="25" presetID="53" presetClass="entr" presetSubtype="16" fill="hold" nodeType="withEffect">
                                  <p:stCondLst>
                                    <p:cond delay="250"/>
                                  </p:stCondLst>
                                  <p:childTnLst>
                                    <p:set>
                                      <p:cBhvr>
                                        <p:cTn id="26" dur="1" fill="hold">
                                          <p:stCondLst>
                                            <p:cond delay="0"/>
                                          </p:stCondLst>
                                        </p:cTn>
                                        <p:tgtEl>
                                          <p:spTgt spid="53261"/>
                                        </p:tgtEl>
                                        <p:attrNameLst>
                                          <p:attrName>style.visibility</p:attrName>
                                        </p:attrNameLst>
                                      </p:cBhvr>
                                      <p:to>
                                        <p:strVal val="visible"/>
                                      </p:to>
                                    </p:set>
                                    <p:anim calcmode="lin" valueType="num">
                                      <p:cBhvr>
                                        <p:cTn id="27" dur="500" fill="hold"/>
                                        <p:tgtEl>
                                          <p:spTgt spid="53261"/>
                                        </p:tgtEl>
                                        <p:attrNameLst>
                                          <p:attrName>ppt_w</p:attrName>
                                        </p:attrNameLst>
                                      </p:cBhvr>
                                      <p:tavLst>
                                        <p:tav tm="0">
                                          <p:val>
                                            <p:fltVal val="0"/>
                                          </p:val>
                                        </p:tav>
                                        <p:tav tm="100000">
                                          <p:val>
                                            <p:strVal val="#ppt_w"/>
                                          </p:val>
                                        </p:tav>
                                      </p:tavLst>
                                    </p:anim>
                                    <p:anim calcmode="lin" valueType="num">
                                      <p:cBhvr>
                                        <p:cTn id="28" dur="500" fill="hold"/>
                                        <p:tgtEl>
                                          <p:spTgt spid="53261"/>
                                        </p:tgtEl>
                                        <p:attrNameLst>
                                          <p:attrName>ppt_h</p:attrName>
                                        </p:attrNameLst>
                                      </p:cBhvr>
                                      <p:tavLst>
                                        <p:tav tm="0">
                                          <p:val>
                                            <p:fltVal val="0"/>
                                          </p:val>
                                        </p:tav>
                                        <p:tav tm="100000">
                                          <p:val>
                                            <p:strVal val="#ppt_h"/>
                                          </p:val>
                                        </p:tav>
                                      </p:tavLst>
                                    </p:anim>
                                    <p:animEffect transition="in" filter="fade">
                                      <p:cBhvr>
                                        <p:cTn id="29" dur="500"/>
                                        <p:tgtEl>
                                          <p:spTgt spid="53261"/>
                                        </p:tgtEl>
                                      </p:cBhvr>
                                    </p:animEffect>
                                  </p:childTnLst>
                                </p:cTn>
                              </p:par>
                              <p:par>
                                <p:cTn id="30" presetID="53" presetClass="entr" presetSubtype="16" fill="hold" nodeType="withEffect">
                                  <p:stCondLst>
                                    <p:cond delay="250"/>
                                  </p:stCondLst>
                                  <p:childTnLst>
                                    <p:set>
                                      <p:cBhvr>
                                        <p:cTn id="31" dur="1" fill="hold">
                                          <p:stCondLst>
                                            <p:cond delay="0"/>
                                          </p:stCondLst>
                                        </p:cTn>
                                        <p:tgtEl>
                                          <p:spTgt spid="53263"/>
                                        </p:tgtEl>
                                        <p:attrNameLst>
                                          <p:attrName>style.visibility</p:attrName>
                                        </p:attrNameLst>
                                      </p:cBhvr>
                                      <p:to>
                                        <p:strVal val="visible"/>
                                      </p:to>
                                    </p:set>
                                    <p:anim calcmode="lin" valueType="num">
                                      <p:cBhvr>
                                        <p:cTn id="32" dur="500" fill="hold"/>
                                        <p:tgtEl>
                                          <p:spTgt spid="53263"/>
                                        </p:tgtEl>
                                        <p:attrNameLst>
                                          <p:attrName>ppt_w</p:attrName>
                                        </p:attrNameLst>
                                      </p:cBhvr>
                                      <p:tavLst>
                                        <p:tav tm="0">
                                          <p:val>
                                            <p:fltVal val="0"/>
                                          </p:val>
                                        </p:tav>
                                        <p:tav tm="100000">
                                          <p:val>
                                            <p:strVal val="#ppt_w"/>
                                          </p:val>
                                        </p:tav>
                                      </p:tavLst>
                                    </p:anim>
                                    <p:anim calcmode="lin" valueType="num">
                                      <p:cBhvr>
                                        <p:cTn id="33" dur="500" fill="hold"/>
                                        <p:tgtEl>
                                          <p:spTgt spid="53263"/>
                                        </p:tgtEl>
                                        <p:attrNameLst>
                                          <p:attrName>ppt_h</p:attrName>
                                        </p:attrNameLst>
                                      </p:cBhvr>
                                      <p:tavLst>
                                        <p:tav tm="0">
                                          <p:val>
                                            <p:fltVal val="0"/>
                                          </p:val>
                                        </p:tav>
                                        <p:tav tm="100000">
                                          <p:val>
                                            <p:strVal val="#ppt_h"/>
                                          </p:val>
                                        </p:tav>
                                      </p:tavLst>
                                    </p:anim>
                                    <p:animEffect transition="in" filter="fade">
                                      <p:cBhvr>
                                        <p:cTn id="34" dur="500"/>
                                        <p:tgtEl>
                                          <p:spTgt spid="53263"/>
                                        </p:tgtEl>
                                      </p:cBhvr>
                                    </p:animEffect>
                                  </p:childTnLst>
                                </p:cTn>
                              </p:par>
                              <p:par>
                                <p:cTn id="35" presetID="12" presetClass="entr" presetSubtype="8" fill="hold" grpId="0" nodeType="withEffect">
                                  <p:stCondLst>
                                    <p:cond delay="500"/>
                                  </p:stCondLst>
                                  <p:childTnLst>
                                    <p:set>
                                      <p:cBhvr>
                                        <p:cTn id="36" dur="1" fill="hold">
                                          <p:stCondLst>
                                            <p:cond delay="0"/>
                                          </p:stCondLst>
                                        </p:cTn>
                                        <p:tgtEl>
                                          <p:spTgt spid="98"/>
                                        </p:tgtEl>
                                        <p:attrNameLst>
                                          <p:attrName>style.visibility</p:attrName>
                                        </p:attrNameLst>
                                      </p:cBhvr>
                                      <p:to>
                                        <p:strVal val="visible"/>
                                      </p:to>
                                    </p:set>
                                    <p:anim calcmode="lin" valueType="num">
                                      <p:cBhvr additive="base">
                                        <p:cTn id="37" dur="500"/>
                                        <p:tgtEl>
                                          <p:spTgt spid="98"/>
                                        </p:tgtEl>
                                        <p:attrNameLst>
                                          <p:attrName>ppt_x</p:attrName>
                                        </p:attrNameLst>
                                      </p:cBhvr>
                                      <p:tavLst>
                                        <p:tav tm="0">
                                          <p:val>
                                            <p:strVal val="#ppt_x-#ppt_w*1.125000"/>
                                          </p:val>
                                        </p:tav>
                                        <p:tav tm="100000">
                                          <p:val>
                                            <p:strVal val="#ppt_x"/>
                                          </p:val>
                                        </p:tav>
                                      </p:tavLst>
                                    </p:anim>
                                    <p:animEffect transition="in" filter="wipe(right)">
                                      <p:cBhvr>
                                        <p:cTn id="38" dur="500"/>
                                        <p:tgtEl>
                                          <p:spTgt spid="98"/>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104"/>
                                        </p:tgtEl>
                                        <p:attrNameLst>
                                          <p:attrName>style.visibility</p:attrName>
                                        </p:attrNameLst>
                                      </p:cBhvr>
                                      <p:to>
                                        <p:strVal val="visible"/>
                                      </p:to>
                                    </p:set>
                                    <p:anim calcmode="lin" valueType="num">
                                      <p:cBhvr additive="base">
                                        <p:cTn id="41" dur="500"/>
                                        <p:tgtEl>
                                          <p:spTgt spid="104"/>
                                        </p:tgtEl>
                                        <p:attrNameLst>
                                          <p:attrName>ppt_x</p:attrName>
                                        </p:attrNameLst>
                                      </p:cBhvr>
                                      <p:tavLst>
                                        <p:tav tm="0">
                                          <p:val>
                                            <p:strVal val="#ppt_x-#ppt_w*1.125000"/>
                                          </p:val>
                                        </p:tav>
                                        <p:tav tm="100000">
                                          <p:val>
                                            <p:strVal val="#ppt_x"/>
                                          </p:val>
                                        </p:tav>
                                      </p:tavLst>
                                    </p:anim>
                                    <p:animEffect transition="in" filter="wipe(right)">
                                      <p:cBhvr>
                                        <p:cTn id="42" dur="500"/>
                                        <p:tgtEl>
                                          <p:spTgt spid="104"/>
                                        </p:tgtEl>
                                      </p:cBhvr>
                                    </p:animEffect>
                                  </p:childTnLst>
                                </p:cTn>
                              </p:par>
                              <p:par>
                                <p:cTn id="43" presetID="12" presetClass="entr" presetSubtype="8" fill="hold" grpId="0" nodeType="withEffect">
                                  <p:stCondLst>
                                    <p:cond delay="500"/>
                                  </p:stCondLst>
                                  <p:childTnLst>
                                    <p:set>
                                      <p:cBhvr>
                                        <p:cTn id="44" dur="1" fill="hold">
                                          <p:stCondLst>
                                            <p:cond delay="0"/>
                                          </p:stCondLst>
                                        </p:cTn>
                                        <p:tgtEl>
                                          <p:spTgt spid="110"/>
                                        </p:tgtEl>
                                        <p:attrNameLst>
                                          <p:attrName>style.visibility</p:attrName>
                                        </p:attrNameLst>
                                      </p:cBhvr>
                                      <p:to>
                                        <p:strVal val="visible"/>
                                      </p:to>
                                    </p:set>
                                    <p:anim calcmode="lin" valueType="num">
                                      <p:cBhvr additive="base">
                                        <p:cTn id="45" dur="500"/>
                                        <p:tgtEl>
                                          <p:spTgt spid="110"/>
                                        </p:tgtEl>
                                        <p:attrNameLst>
                                          <p:attrName>ppt_x</p:attrName>
                                        </p:attrNameLst>
                                      </p:cBhvr>
                                      <p:tavLst>
                                        <p:tav tm="0">
                                          <p:val>
                                            <p:strVal val="#ppt_x-#ppt_w*1.125000"/>
                                          </p:val>
                                        </p:tav>
                                        <p:tav tm="100000">
                                          <p:val>
                                            <p:strVal val="#ppt_x"/>
                                          </p:val>
                                        </p:tav>
                                      </p:tavLst>
                                    </p:anim>
                                    <p:animEffect transition="in" filter="wipe(right)">
                                      <p:cBhvr>
                                        <p:cTn id="46" dur="500"/>
                                        <p:tgtEl>
                                          <p:spTgt spid="110"/>
                                        </p:tgtEl>
                                      </p:cBhvr>
                                    </p:animEffect>
                                  </p:childTnLst>
                                </p:cTn>
                              </p:par>
                              <p:par>
                                <p:cTn id="47" presetID="12" presetClass="entr" presetSubtype="8" fill="hold" grpId="0" nodeType="withEffect">
                                  <p:stCondLst>
                                    <p:cond delay="500"/>
                                  </p:stCondLst>
                                  <p:childTnLst>
                                    <p:set>
                                      <p:cBhvr>
                                        <p:cTn id="48" dur="1" fill="hold">
                                          <p:stCondLst>
                                            <p:cond delay="0"/>
                                          </p:stCondLst>
                                        </p:cTn>
                                        <p:tgtEl>
                                          <p:spTgt spid="122"/>
                                        </p:tgtEl>
                                        <p:attrNameLst>
                                          <p:attrName>style.visibility</p:attrName>
                                        </p:attrNameLst>
                                      </p:cBhvr>
                                      <p:to>
                                        <p:strVal val="visible"/>
                                      </p:to>
                                    </p:set>
                                    <p:anim calcmode="lin" valueType="num">
                                      <p:cBhvr additive="base">
                                        <p:cTn id="49" dur="500"/>
                                        <p:tgtEl>
                                          <p:spTgt spid="122"/>
                                        </p:tgtEl>
                                        <p:attrNameLst>
                                          <p:attrName>ppt_x</p:attrName>
                                        </p:attrNameLst>
                                      </p:cBhvr>
                                      <p:tavLst>
                                        <p:tav tm="0">
                                          <p:val>
                                            <p:strVal val="#ppt_x-#ppt_w*1.125000"/>
                                          </p:val>
                                        </p:tav>
                                        <p:tav tm="100000">
                                          <p:val>
                                            <p:strVal val="#ppt_x"/>
                                          </p:val>
                                        </p:tav>
                                      </p:tavLst>
                                    </p:anim>
                                    <p:animEffect transition="in" filter="wipe(right)">
                                      <p:cBhvr>
                                        <p:cTn id="50" dur="500"/>
                                        <p:tgtEl>
                                          <p:spTgt spid="122"/>
                                        </p:tgtEl>
                                      </p:cBhvr>
                                    </p:animEffect>
                                  </p:childTnLst>
                                </p:cTn>
                              </p:par>
                              <p:par>
                                <p:cTn id="51" presetID="12" presetClass="entr" presetSubtype="8" fill="hold" grpId="0" nodeType="withEffect">
                                  <p:stCondLst>
                                    <p:cond delay="500"/>
                                  </p:stCondLst>
                                  <p:childTnLst>
                                    <p:set>
                                      <p:cBhvr>
                                        <p:cTn id="52" dur="1" fill="hold">
                                          <p:stCondLst>
                                            <p:cond delay="0"/>
                                          </p:stCondLst>
                                        </p:cTn>
                                        <p:tgtEl>
                                          <p:spTgt spid="128"/>
                                        </p:tgtEl>
                                        <p:attrNameLst>
                                          <p:attrName>style.visibility</p:attrName>
                                        </p:attrNameLst>
                                      </p:cBhvr>
                                      <p:to>
                                        <p:strVal val="visible"/>
                                      </p:to>
                                    </p:set>
                                    <p:anim calcmode="lin" valueType="num">
                                      <p:cBhvr additive="base">
                                        <p:cTn id="53" dur="500"/>
                                        <p:tgtEl>
                                          <p:spTgt spid="128"/>
                                        </p:tgtEl>
                                        <p:attrNameLst>
                                          <p:attrName>ppt_x</p:attrName>
                                        </p:attrNameLst>
                                      </p:cBhvr>
                                      <p:tavLst>
                                        <p:tav tm="0">
                                          <p:val>
                                            <p:strVal val="#ppt_x-#ppt_w*1.125000"/>
                                          </p:val>
                                        </p:tav>
                                        <p:tav tm="100000">
                                          <p:val>
                                            <p:strVal val="#ppt_x"/>
                                          </p:val>
                                        </p:tav>
                                      </p:tavLst>
                                    </p:anim>
                                    <p:animEffect transition="in" filter="wipe(right)">
                                      <p:cBhvr>
                                        <p:cTn id="54" dur="500"/>
                                        <p:tgtEl>
                                          <p:spTgt spid="128"/>
                                        </p:tgtEl>
                                      </p:cBhvr>
                                    </p:animEffect>
                                  </p:childTnLst>
                                </p:cTn>
                              </p:par>
                              <p:par>
                                <p:cTn id="55" presetID="12" presetClass="entr" presetSubtype="8" fill="hold" grpId="0" nodeType="withEffect">
                                  <p:stCondLst>
                                    <p:cond delay="50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p:tgtEl>
                                          <p:spTgt spid="2"/>
                                        </p:tgtEl>
                                        <p:attrNameLst>
                                          <p:attrName>ppt_x</p:attrName>
                                        </p:attrNameLst>
                                      </p:cBhvr>
                                      <p:tavLst>
                                        <p:tav tm="0">
                                          <p:val>
                                            <p:strVal val="#ppt_x-#ppt_w*1.125000"/>
                                          </p:val>
                                        </p:tav>
                                        <p:tav tm="100000">
                                          <p:val>
                                            <p:strVal val="#ppt_x"/>
                                          </p:val>
                                        </p:tav>
                                      </p:tavLst>
                                    </p:anim>
                                    <p:animEffect transition="in" filter="wipe(right)">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4" grpId="0"/>
      <p:bldP spid="110" grpId="0"/>
      <p:bldP spid="122" grpId="0"/>
      <p:bldP spid="128"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8" descr="lead_position"/>
          <p:cNvPicPr>
            <a:picLocks noChangeAspect="1"/>
          </p:cNvPicPr>
          <p:nvPr>
            <p:custDataLst>
              <p:tags r:id="rId1"/>
            </p:custDataLst>
          </p:nvPr>
        </p:nvPicPr>
        <p:blipFill>
          <a:blip r:embed="rId2"/>
          <a:stretch>
            <a:fillRect/>
          </a:stretch>
        </p:blipFill>
        <p:spPr>
          <a:xfrm>
            <a:off x="402590" y="1305560"/>
            <a:ext cx="6360160" cy="5423535"/>
          </a:xfrm>
          <a:prstGeom prst="rect">
            <a:avLst/>
          </a:prstGeom>
        </p:spPr>
      </p:pic>
      <p:sp>
        <p:nvSpPr>
          <p:cNvPr id="53282" name="文本框 7"/>
          <p:cNvSpPr txBox="1">
            <a:spLocks noChangeArrowheads="1"/>
          </p:cNvSpPr>
          <p:nvPr>
            <p:custDataLst>
              <p:tags r:id="rId3"/>
            </p:custDataLst>
          </p:nvPr>
        </p:nvSpPr>
        <p:spPr bwMode="auto">
          <a:xfrm>
            <a:off x="124460" y="833755"/>
            <a:ext cx="404876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1</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、十二导联</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计算</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4"/>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5"/>
            </p:custDataLst>
          </p:nvPr>
        </p:nvPicPr>
        <p:blipFill>
          <a:blip r:embed="rId6"/>
          <a:stretch>
            <a:fillRect/>
          </a:stretch>
        </p:blipFill>
        <p:spPr>
          <a:xfrm>
            <a:off x="185420" y="8255"/>
            <a:ext cx="3094990" cy="748030"/>
          </a:xfrm>
          <a:prstGeom prst="rect">
            <a:avLst/>
          </a:prstGeom>
        </p:spPr>
      </p:pic>
      <p:pic>
        <p:nvPicPr>
          <p:cNvPr id="7" name="图片 6" descr="logo2"/>
          <p:cNvPicPr>
            <a:picLocks noChangeAspect="1"/>
          </p:cNvPicPr>
          <p:nvPr>
            <p:custDataLst>
              <p:tags r:id="rId7"/>
            </p:custDataLst>
          </p:nvPr>
        </p:nvPicPr>
        <p:blipFill>
          <a:blip r:embed="rId8"/>
          <a:stretch>
            <a:fillRect/>
          </a:stretch>
        </p:blipFill>
        <p:spPr>
          <a:xfrm>
            <a:off x="3406775" y="4445"/>
            <a:ext cx="3599180" cy="739775"/>
          </a:xfrm>
          <a:prstGeom prst="rect">
            <a:avLst/>
          </a:prstGeom>
        </p:spPr>
      </p:pic>
      <p:sp>
        <p:nvSpPr>
          <p:cNvPr id="13" name="文本框 12"/>
          <p:cNvSpPr txBox="1"/>
          <p:nvPr/>
        </p:nvSpPr>
        <p:spPr>
          <a:xfrm>
            <a:off x="7221220" y="1295400"/>
            <a:ext cx="4574540" cy="4928235"/>
          </a:xfrm>
          <a:prstGeom prst="rect">
            <a:avLst/>
          </a:prstGeom>
          <a:noFill/>
        </p:spPr>
        <p:txBody>
          <a:bodyPr wrap="square" rtlCol="0">
            <a:noAutofit/>
          </a:bodyPr>
          <a:p>
            <a:r>
              <a:rPr lang="zh-CN" altLang="en-US" sz="2000">
                <a:latin typeface="+mn-ea"/>
                <a:cs typeface="+mn-ea"/>
              </a:rPr>
              <a:t>（</a:t>
            </a:r>
            <a:r>
              <a:rPr lang="en-US" altLang="zh-CN" sz="2000">
                <a:latin typeface="+mn-ea"/>
                <a:cs typeface="+mn-ea"/>
              </a:rPr>
              <a:t>a</a:t>
            </a:r>
            <a:r>
              <a:rPr lang="zh-CN" altLang="en-US" sz="2000">
                <a:latin typeface="+mn-ea"/>
                <a:cs typeface="+mn-ea"/>
              </a:rPr>
              <a:t>）展示了十二导联电极连接位置。</a:t>
            </a:r>
            <a:endParaRPr lang="zh-CN" altLang="en-US" sz="2000">
              <a:latin typeface="+mn-ea"/>
              <a:cs typeface="+mn-ea"/>
            </a:endParaRPr>
          </a:p>
          <a:p>
            <a:r>
              <a:rPr lang="zh-CN" altLang="en-US" sz="2000">
                <a:latin typeface="+mn-ea"/>
                <a:cs typeface="+mn-ea"/>
              </a:rPr>
              <a:t>（</a:t>
            </a:r>
            <a:r>
              <a:rPr lang="en-US" altLang="zh-CN" sz="2000">
                <a:latin typeface="+mn-ea"/>
                <a:cs typeface="+mn-ea"/>
              </a:rPr>
              <a:t>b</a:t>
            </a:r>
            <a:r>
              <a:rPr lang="zh-CN" altLang="en-US" sz="2000">
                <a:latin typeface="+mn-ea"/>
                <a:cs typeface="+mn-ea"/>
              </a:rPr>
              <a:t>）展示了</a:t>
            </a:r>
            <a:r>
              <a:rPr lang="zh-CN" altLang="en-US" sz="2000">
                <a:latin typeface="+mn-ea"/>
                <a:cs typeface="+mn-ea"/>
              </a:rPr>
              <a:t>不同导联测量心脏压差的方向。</a:t>
            </a:r>
            <a:endParaRPr lang="zh-CN" altLang="en-US" sz="2000">
              <a:latin typeface="+mn-ea"/>
              <a:cs typeface="+mn-ea"/>
            </a:endParaRPr>
          </a:p>
          <a:p>
            <a:r>
              <a:rPr lang="zh-CN" altLang="en-US" sz="2000">
                <a:latin typeface="+mn-ea"/>
                <a:cs typeface="+mn-ea"/>
              </a:rPr>
              <a:t>（</a:t>
            </a:r>
            <a:r>
              <a:rPr lang="en-US" altLang="zh-CN" sz="2000">
                <a:latin typeface="+mn-ea"/>
                <a:cs typeface="+mn-ea"/>
              </a:rPr>
              <a:t>c</a:t>
            </a:r>
            <a:r>
              <a:rPr lang="zh-CN" altLang="en-US" sz="2000">
                <a:latin typeface="+mn-ea"/>
                <a:cs typeface="+mn-ea"/>
              </a:rPr>
              <a:t>）展示十二导联计算的方法。</a:t>
            </a:r>
            <a:endParaRPr lang="zh-CN" altLang="en-US" sz="2000">
              <a:latin typeface="+mn-ea"/>
              <a:cs typeface="+mn-ea"/>
            </a:endParaRPr>
          </a:p>
          <a:p>
            <a:endParaRPr lang="zh-CN" altLang="en-US" sz="2000">
              <a:latin typeface="+mn-ea"/>
              <a:cs typeface="+mn-ea"/>
            </a:endParaRPr>
          </a:p>
          <a:p>
            <a:endParaRPr lang="zh-CN" altLang="en-US" sz="2000">
              <a:latin typeface="+mn-ea"/>
              <a:cs typeface="+mn-ea"/>
            </a:endParaRPr>
          </a:p>
          <a:p>
            <a:endParaRPr lang="zh-CN" altLang="en-US" sz="2000">
              <a:latin typeface="+mn-ea"/>
              <a:cs typeface="+mn-ea"/>
            </a:endParaRPr>
          </a:p>
          <a:p>
            <a:endParaRPr lang="zh-CN" altLang="en-US" sz="2000">
              <a:latin typeface="+mn-ea"/>
              <a:cs typeface="+mn-ea"/>
            </a:endParaRPr>
          </a:p>
          <a:p>
            <a:r>
              <a:rPr lang="zh-CN" altLang="en-US" sz="2000">
                <a:latin typeface="+mn-ea"/>
                <a:cs typeface="+mn-ea"/>
              </a:rPr>
              <a:t>公式中</a:t>
            </a:r>
            <a:r>
              <a:rPr lang="zh-CN" altLang="en-US" sz="2000">
                <a:latin typeface="+mn-ea"/>
                <a:cs typeface="+mn-ea"/>
              </a:rPr>
              <a:t>展示出导联Ⅱ、aVR、aVL和aVF的值可以从导联Ⅰ和Ⅲ推导出，相反导联Ⅰ和Ⅲ也可被推导出。从特征选择的角度考虑，这些导联之间的电压标量值存在线性逻辑关系，即特征相关度高。因此这些导联在心律失常的自动识别中可能存在冗余。</a:t>
            </a:r>
            <a:endParaRPr lang="zh-CN" altLang="en-US" sz="2000">
              <a:latin typeface="+mn-ea"/>
              <a:cs typeface="+mn-ea"/>
            </a:endParaRPr>
          </a:p>
        </p:txBody>
      </p:sp>
    </p:spTree>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0245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2</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研究对象</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4" name="文本框 3"/>
          <p:cNvSpPr txBox="1"/>
          <p:nvPr/>
        </p:nvSpPr>
        <p:spPr>
          <a:xfrm>
            <a:off x="415290" y="1906905"/>
            <a:ext cx="4513580" cy="3753485"/>
          </a:xfrm>
          <a:prstGeom prst="rect">
            <a:avLst/>
          </a:prstGeom>
          <a:noFill/>
        </p:spPr>
        <p:txBody>
          <a:bodyPr wrap="square" rtlCol="0">
            <a:spAutoFit/>
          </a:bodyPr>
          <a:p>
            <a:r>
              <a:rPr lang="en-US" altLang="zh-CN"/>
              <a:t>      </a:t>
            </a:r>
            <a:r>
              <a:rPr lang="en-US" altLang="zh-CN">
                <a:latin typeface="+mn-ea"/>
                <a:cs typeface="+mn-ea"/>
              </a:rPr>
              <a:t>  </a:t>
            </a:r>
            <a:r>
              <a:rPr lang="zh-CN" altLang="en-US">
                <a:latin typeface="+mn-ea"/>
                <a:cs typeface="+mn-ea"/>
              </a:rPr>
              <a:t>为了提升模型对数据样本的泛化性，</a:t>
            </a:r>
            <a:r>
              <a:rPr lang="zh-CN" altLang="en-US" sz="2000">
                <a:latin typeface="+mn-ea"/>
                <a:cs typeface="+mn-ea"/>
              </a:rPr>
              <a:t>本章节收集了来自中国、德国、美国地区的四个开源大型</a:t>
            </a:r>
            <a:r>
              <a:rPr lang="zh-CN" altLang="en-US" sz="2000">
                <a:latin typeface="+mn-ea"/>
                <a:cs typeface="+mn-ea"/>
                <a:sym typeface="+mn-ea"/>
              </a:rPr>
              <a:t>十二导联ECG</a:t>
            </a:r>
            <a:r>
              <a:rPr lang="zh-CN" altLang="en-US" sz="2000">
                <a:latin typeface="+mn-ea"/>
                <a:cs typeface="+mn-ea"/>
              </a:rPr>
              <a:t>数据库。</a:t>
            </a:r>
            <a:r>
              <a:rPr lang="en-US" altLang="zh-CN" sz="2000">
                <a:latin typeface="+mn-ea"/>
                <a:cs typeface="+mn-ea"/>
              </a:rPr>
              <a:t>   </a:t>
            </a:r>
            <a:r>
              <a:rPr lang="zh-CN" altLang="en-US" sz="2000">
                <a:latin typeface="+mn-ea"/>
                <a:cs typeface="+mn-ea"/>
              </a:rPr>
              <a:t>这些数据库的样本信号的采样率为500Hz。四个数据库分别是：</a:t>
            </a:r>
            <a:endParaRPr lang="zh-CN" altLang="en-US" sz="2000">
              <a:latin typeface="+mn-ea"/>
              <a:cs typeface="+mn-ea"/>
            </a:endParaRPr>
          </a:p>
          <a:p>
            <a:endParaRPr lang="zh-CN" altLang="en-US" sz="2000">
              <a:latin typeface="+mn-ea"/>
              <a:cs typeface="+mn-ea"/>
            </a:endParaRPr>
          </a:p>
          <a:p>
            <a:r>
              <a:rPr lang="zh-CN" altLang="en-US" sz="2000">
                <a:latin typeface="+mn-ea"/>
                <a:cs typeface="+mn-ea"/>
              </a:rPr>
              <a:t>（</a:t>
            </a:r>
            <a:r>
              <a:rPr lang="en-US" altLang="zh-CN" sz="2000">
                <a:latin typeface="+mn-ea"/>
                <a:cs typeface="+mn-ea"/>
              </a:rPr>
              <a:t>1</a:t>
            </a:r>
            <a:r>
              <a:rPr lang="zh-CN" altLang="en-US" sz="2000">
                <a:latin typeface="+mn-ea"/>
                <a:cs typeface="+mn-ea"/>
              </a:rPr>
              <a:t>）</a:t>
            </a:r>
            <a:r>
              <a:rPr lang="en-US" altLang="zh-CN" sz="2000">
                <a:latin typeface="+mn-ea"/>
                <a:cs typeface="+mn-ea"/>
              </a:rPr>
              <a:t>CPSC2018</a:t>
            </a:r>
            <a:r>
              <a:rPr lang="zh-CN" altLang="en-US" sz="2000">
                <a:latin typeface="+mn-ea"/>
                <a:cs typeface="+mn-ea"/>
              </a:rPr>
              <a:t>数据库：</a:t>
            </a:r>
            <a:r>
              <a:rPr lang="en-US" altLang="zh-CN" sz="2000">
                <a:latin typeface="+mn-ea"/>
                <a:cs typeface="+mn-ea"/>
              </a:rPr>
              <a:t>2018</a:t>
            </a:r>
            <a:r>
              <a:rPr lang="zh-CN" altLang="en-US" sz="2000">
                <a:latin typeface="+mn-ea"/>
                <a:cs typeface="+mn-ea"/>
              </a:rPr>
              <a:t>年心律失常竞赛使用数据库。</a:t>
            </a:r>
            <a:endParaRPr lang="zh-CN" altLang="en-US" sz="2000">
              <a:latin typeface="+mn-ea"/>
              <a:cs typeface="+mn-ea"/>
            </a:endParaRPr>
          </a:p>
          <a:p>
            <a:r>
              <a:rPr lang="zh-CN" altLang="en-US" sz="2000">
                <a:latin typeface="+mn-ea"/>
                <a:cs typeface="+mn-ea"/>
              </a:rPr>
              <a:t>（</a:t>
            </a:r>
            <a:r>
              <a:rPr lang="en-US" altLang="zh-CN" sz="2000">
                <a:latin typeface="+mn-ea"/>
                <a:cs typeface="+mn-ea"/>
              </a:rPr>
              <a:t>2</a:t>
            </a:r>
            <a:r>
              <a:rPr lang="zh-CN" altLang="en-US" sz="2000">
                <a:latin typeface="+mn-ea"/>
                <a:cs typeface="+mn-ea"/>
              </a:rPr>
              <a:t>）</a:t>
            </a:r>
            <a:r>
              <a:rPr lang="en-US" altLang="zh-CN" sz="2000">
                <a:latin typeface="+mn-ea"/>
                <a:cs typeface="+mn-ea"/>
              </a:rPr>
              <a:t>CPSC-Extra</a:t>
            </a:r>
            <a:r>
              <a:rPr lang="zh-CN" altLang="en-US" sz="2000">
                <a:latin typeface="+mn-ea"/>
                <a:cs typeface="+mn-ea"/>
              </a:rPr>
              <a:t>数据库：</a:t>
            </a:r>
            <a:r>
              <a:rPr lang="en-US" altLang="zh-CN" sz="2000">
                <a:latin typeface="+mn-ea"/>
                <a:cs typeface="+mn-ea"/>
              </a:rPr>
              <a:t>2018</a:t>
            </a:r>
            <a:r>
              <a:rPr lang="zh-CN" altLang="en-US" sz="2000">
                <a:latin typeface="+mn-ea"/>
                <a:cs typeface="+mn-ea"/>
              </a:rPr>
              <a:t>年心律失常竞赛保留数据库，后续开源。</a:t>
            </a:r>
            <a:endParaRPr lang="zh-CN" altLang="en-US" sz="2000">
              <a:latin typeface="+mn-ea"/>
              <a:cs typeface="+mn-ea"/>
            </a:endParaRPr>
          </a:p>
          <a:p>
            <a:r>
              <a:rPr lang="zh-CN" altLang="en-US" sz="2000">
                <a:latin typeface="+mn-ea"/>
                <a:cs typeface="+mn-ea"/>
              </a:rPr>
              <a:t>（</a:t>
            </a:r>
            <a:r>
              <a:rPr lang="en-US" altLang="zh-CN" sz="2000">
                <a:latin typeface="+mn-ea"/>
                <a:cs typeface="+mn-ea"/>
              </a:rPr>
              <a:t>3</a:t>
            </a:r>
            <a:r>
              <a:rPr lang="zh-CN" altLang="en-US" sz="2000">
                <a:latin typeface="+mn-ea"/>
                <a:cs typeface="+mn-ea"/>
              </a:rPr>
              <a:t>）</a:t>
            </a:r>
            <a:r>
              <a:rPr lang="en-US" altLang="zh-CN" sz="2000">
                <a:latin typeface="+mn-ea"/>
                <a:cs typeface="+mn-ea"/>
              </a:rPr>
              <a:t>PTB</a:t>
            </a:r>
            <a:r>
              <a:rPr lang="zh-CN" altLang="en-US" sz="2000">
                <a:latin typeface="+mn-ea"/>
                <a:cs typeface="+mn-ea"/>
              </a:rPr>
              <a:t>数据库：收集自柏林。</a:t>
            </a:r>
            <a:endParaRPr lang="zh-CN" altLang="en-US" sz="2000">
              <a:latin typeface="+mn-ea"/>
              <a:cs typeface="+mn-ea"/>
            </a:endParaRPr>
          </a:p>
          <a:p>
            <a:r>
              <a:rPr lang="zh-CN" altLang="en-US" sz="2000">
                <a:latin typeface="+mn-ea"/>
                <a:cs typeface="+mn-ea"/>
              </a:rPr>
              <a:t>（</a:t>
            </a:r>
            <a:r>
              <a:rPr lang="en-US" altLang="zh-CN" sz="2000">
                <a:latin typeface="+mn-ea"/>
                <a:cs typeface="+mn-ea"/>
              </a:rPr>
              <a:t>4</a:t>
            </a:r>
            <a:r>
              <a:rPr lang="zh-CN" altLang="en-US" sz="2000">
                <a:latin typeface="+mn-ea"/>
                <a:cs typeface="+mn-ea"/>
              </a:rPr>
              <a:t>）</a:t>
            </a:r>
            <a:r>
              <a:rPr lang="en-US" altLang="zh-CN" sz="2000">
                <a:latin typeface="+mn-ea"/>
                <a:cs typeface="+mn-ea"/>
              </a:rPr>
              <a:t>G12EC</a:t>
            </a:r>
            <a:r>
              <a:rPr lang="zh-CN" altLang="en-US" sz="2000">
                <a:latin typeface="+mn-ea"/>
                <a:cs typeface="+mn-ea"/>
              </a:rPr>
              <a:t>数据库：收集自美国东南部。</a:t>
            </a:r>
            <a:endParaRPr lang="zh-CN" altLang="en-US" sz="2000">
              <a:latin typeface="+mn-ea"/>
              <a:cs typeface="+mn-ea"/>
            </a:endParaRPr>
          </a:p>
        </p:txBody>
      </p:sp>
      <p:sp>
        <p:nvSpPr>
          <p:cNvPr id="106" name="文本框 105"/>
          <p:cNvSpPr txBox="1"/>
          <p:nvPr/>
        </p:nvSpPr>
        <p:spPr>
          <a:xfrm>
            <a:off x="5996305" y="1764030"/>
            <a:ext cx="5080000" cy="398780"/>
          </a:xfrm>
          <a:prstGeom prst="rect">
            <a:avLst/>
          </a:prstGeom>
          <a:noFill/>
          <a:ln w="9525">
            <a:noFill/>
          </a:ln>
        </p:spPr>
        <p:txBody>
          <a:bodyPr>
            <a:spAutoFit/>
          </a:bodyPr>
          <a:p>
            <a:pPr indent="0" algn="ctr"/>
            <a:r>
              <a:rPr lang="zh-CN" sz="2000" b="0">
                <a:latin typeface="+mn-ea"/>
              </a:rPr>
              <a:t>融合数据库后不同心律失常类型数量</a:t>
            </a:r>
            <a:endParaRPr lang="zh-CN" altLang="en-US" sz="2000" b="0">
              <a:latin typeface="+mn-ea"/>
            </a:endParaRPr>
          </a:p>
        </p:txBody>
      </p:sp>
      <p:graphicFrame>
        <p:nvGraphicFramePr>
          <p:cNvPr id="5" name="表格 4"/>
          <p:cNvGraphicFramePr/>
          <p:nvPr>
            <p:custDataLst>
              <p:tags r:id="rId7"/>
            </p:custDataLst>
          </p:nvPr>
        </p:nvGraphicFramePr>
        <p:xfrm>
          <a:off x="5259705" y="2269490"/>
          <a:ext cx="6553200" cy="3729990"/>
        </p:xfrm>
        <a:graphic>
          <a:graphicData uri="http://schemas.openxmlformats.org/drawingml/2006/table">
            <a:tbl>
              <a:tblPr/>
              <a:tblGrid>
                <a:gridCol w="743585"/>
                <a:gridCol w="895985"/>
                <a:gridCol w="986790"/>
                <a:gridCol w="1084580"/>
                <a:gridCol w="1007110"/>
                <a:gridCol w="908050"/>
                <a:gridCol w="927100"/>
              </a:tblGrid>
              <a:tr h="339090">
                <a:tc>
                  <a:txBody>
                    <a:bodyPr/>
                    <a:p>
                      <a:pPr indent="0" algn="ctr">
                        <a:buNone/>
                      </a:pPr>
                      <a:r>
                        <a:rPr lang="en-US" sz="1000" b="0">
                          <a:latin typeface="Times New Roman" panose="02020603050405020304" charset="0"/>
                          <a:cs typeface="Times New Roman" panose="02020603050405020304" charset="0"/>
                        </a:rPr>
                        <a:t>标签</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类型</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CPSC2018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CPSC-Extra</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PTB</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G12EC</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总计</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正常</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898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900" b="0">
                          <a:solidFill>
                            <a:srgbClr val="333333"/>
                          </a:solidFill>
                          <a:latin typeface="Times New Roman" panose="02020603050405020304" charset="0"/>
                          <a:cs typeface="Times New Roman" panose="02020603050405020304" charset="0"/>
                        </a:rPr>
                        <a:t>—</a:t>
                      </a:r>
                      <a:endParaRPr lang="en-US" altLang="en-US" sz="900" b="0">
                        <a:solidFill>
                          <a:srgbClr val="333333"/>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1732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7871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10501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AF</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1219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40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234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525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2018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IAVB</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721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96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338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148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1303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LBBB</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199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199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365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772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RBBB</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1671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333333"/>
                          </a:solidFill>
                          <a:latin typeface="Times New Roman" panose="02020603050405020304" charset="0"/>
                          <a:cs typeface="Times New Roman" panose="02020603050405020304" charset="0"/>
                        </a:rPr>
                        <a:t>—</a:t>
                      </a:r>
                      <a:endParaRPr lang="en-US" altLang="en-US" sz="900" b="0">
                        <a:solidFill>
                          <a:srgbClr val="333333"/>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388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333333"/>
                          </a:solidFill>
                          <a:latin typeface="Times New Roman" panose="02020603050405020304" charset="0"/>
                          <a:cs typeface="Times New Roman" panose="02020603050405020304" charset="0"/>
                        </a:rPr>
                        <a:t>—</a:t>
                      </a:r>
                      <a:endParaRPr lang="en-US" altLang="en-US" sz="900" b="0">
                        <a:solidFill>
                          <a:srgbClr val="333333"/>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2059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PAC</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542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102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265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132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1041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PVC</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626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333333"/>
                          </a:solidFill>
                          <a:latin typeface="Times New Roman" panose="02020603050405020304" charset="0"/>
                          <a:cs typeface="Times New Roman" panose="02020603050405020304" charset="0"/>
                        </a:rPr>
                        <a:t>—</a:t>
                      </a:r>
                      <a:endParaRPr lang="en-US" altLang="en-US" sz="900" b="0">
                        <a:solidFill>
                          <a:srgbClr val="333333"/>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27</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469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1122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8</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STD</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784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900" b="0">
                          <a:solidFill>
                            <a:srgbClr val="333333"/>
                          </a:solidFill>
                          <a:latin typeface="Times New Roman" panose="02020603050405020304" charset="0"/>
                          <a:cs typeface="Times New Roman" panose="02020603050405020304" charset="0"/>
                        </a:rPr>
                        <a:t>—</a:t>
                      </a:r>
                      <a:endParaRPr lang="en-US" altLang="en-US" sz="900" b="0">
                        <a:solidFill>
                          <a:srgbClr val="333333"/>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816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9</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STE</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185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35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10</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251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000" b="0">
                          <a:latin typeface="Times New Roman" panose="02020603050405020304" charset="0"/>
                          <a:cs typeface="Times New Roman" panose="02020603050405020304" charset="0"/>
                        </a:rPr>
                        <a:t> </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总计</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6845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311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3196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9531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19883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44995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改进二维化</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31" name="图片 31" descr="split_stack"/>
          <p:cNvPicPr>
            <a:picLocks noChangeAspect="1"/>
          </p:cNvPicPr>
          <p:nvPr>
            <p:custDataLst>
              <p:tags r:id="rId7"/>
            </p:custDataLst>
          </p:nvPr>
        </p:nvPicPr>
        <p:blipFill>
          <a:blip r:embed="rId8"/>
          <a:stretch>
            <a:fillRect/>
          </a:stretch>
        </p:blipFill>
        <p:spPr>
          <a:xfrm>
            <a:off x="6096000" y="2753995"/>
            <a:ext cx="5712460" cy="3816350"/>
          </a:xfrm>
          <a:prstGeom prst="rect">
            <a:avLst/>
          </a:prstGeom>
        </p:spPr>
      </p:pic>
      <p:pic>
        <p:nvPicPr>
          <p:cNvPr id="28" name="图片 28" descr="二维化1"/>
          <p:cNvPicPr>
            <a:picLocks noChangeAspect="1"/>
          </p:cNvPicPr>
          <p:nvPr>
            <p:custDataLst>
              <p:tags r:id="rId9"/>
            </p:custDataLst>
          </p:nvPr>
        </p:nvPicPr>
        <p:blipFill>
          <a:blip r:embed="rId10"/>
          <a:stretch>
            <a:fillRect/>
          </a:stretch>
        </p:blipFill>
        <p:spPr>
          <a:xfrm>
            <a:off x="0" y="1687195"/>
            <a:ext cx="6031230" cy="3058795"/>
          </a:xfrm>
          <a:prstGeom prst="rect">
            <a:avLst/>
          </a:prstGeom>
        </p:spPr>
      </p:pic>
      <p:pic>
        <p:nvPicPr>
          <p:cNvPr id="106" name="图片 105"/>
          <p:cNvPicPr/>
          <p:nvPr>
            <p:custDataLst>
              <p:tags r:id="rId11"/>
            </p:custDataLst>
          </p:nvPr>
        </p:nvPicPr>
        <p:blipFill>
          <a:blip r:embed="rId12"/>
          <a:stretch>
            <a:fillRect/>
          </a:stretch>
        </p:blipFill>
        <p:spPr>
          <a:xfrm>
            <a:off x="8654415" y="1618615"/>
            <a:ext cx="2411095" cy="307975"/>
          </a:xfrm>
          <a:prstGeom prst="rect">
            <a:avLst/>
          </a:prstGeom>
          <a:noFill/>
          <a:ln w="9525">
            <a:noFill/>
          </a:ln>
        </p:spPr>
      </p:pic>
      <p:sp>
        <p:nvSpPr>
          <p:cNvPr id="2" name="文本框 1"/>
          <p:cNvSpPr txBox="1"/>
          <p:nvPr/>
        </p:nvSpPr>
        <p:spPr>
          <a:xfrm>
            <a:off x="7005955" y="1580515"/>
            <a:ext cx="1703705" cy="368300"/>
          </a:xfrm>
          <a:prstGeom prst="rect">
            <a:avLst/>
          </a:prstGeom>
          <a:noFill/>
        </p:spPr>
        <p:txBody>
          <a:bodyPr wrap="square" rtlCol="0">
            <a:spAutoFit/>
          </a:bodyPr>
          <a:p>
            <a:r>
              <a:rPr lang="zh-CN" altLang="en-US"/>
              <a:t>重叠部分长度：</a:t>
            </a:r>
            <a:endParaRPr lang="zh-CN" altLang="en-US"/>
          </a:p>
        </p:txBody>
      </p:sp>
      <p:pic>
        <p:nvPicPr>
          <p:cNvPr id="107" name="图片 106"/>
          <p:cNvPicPr/>
          <p:nvPr>
            <p:custDataLst>
              <p:tags r:id="rId13"/>
            </p:custDataLst>
          </p:nvPr>
        </p:nvPicPr>
        <p:blipFill>
          <a:blip r:embed="rId14"/>
          <a:stretch>
            <a:fillRect/>
          </a:stretch>
        </p:blipFill>
        <p:spPr>
          <a:xfrm>
            <a:off x="2842895" y="5273675"/>
            <a:ext cx="1558290" cy="283845"/>
          </a:xfrm>
          <a:prstGeom prst="rect">
            <a:avLst/>
          </a:prstGeom>
          <a:noFill/>
          <a:ln w="9525">
            <a:noFill/>
          </a:ln>
        </p:spPr>
      </p:pic>
      <p:sp>
        <p:nvSpPr>
          <p:cNvPr id="4" name="文本框 3"/>
          <p:cNvSpPr txBox="1"/>
          <p:nvPr/>
        </p:nvSpPr>
        <p:spPr>
          <a:xfrm>
            <a:off x="1409065" y="5234940"/>
            <a:ext cx="1450340" cy="368300"/>
          </a:xfrm>
          <a:prstGeom prst="rect">
            <a:avLst/>
          </a:prstGeom>
          <a:noFill/>
        </p:spPr>
        <p:txBody>
          <a:bodyPr wrap="square" rtlCol="0">
            <a:spAutoFit/>
          </a:bodyPr>
          <a:p>
            <a:r>
              <a:rPr lang="zh-CN" altLang="en-US"/>
              <a:t>切片的个数：</a:t>
            </a:r>
            <a:endParaRPr lang="zh-CN" altLang="en-US"/>
          </a:p>
        </p:txBody>
      </p:sp>
      <p:sp>
        <p:nvSpPr>
          <p:cNvPr id="5" name="文本框 4"/>
          <p:cNvSpPr txBox="1"/>
          <p:nvPr/>
        </p:nvSpPr>
        <p:spPr>
          <a:xfrm>
            <a:off x="1406525" y="5968365"/>
            <a:ext cx="3061970" cy="368300"/>
          </a:xfrm>
          <a:prstGeom prst="rect">
            <a:avLst/>
          </a:prstGeom>
          <a:noFill/>
        </p:spPr>
        <p:txBody>
          <a:bodyPr wrap="square" rtlCol="0">
            <a:spAutoFit/>
          </a:bodyPr>
          <a:p>
            <a:r>
              <a:rPr lang="zh-CN" altLang="en-US"/>
              <a:t>一个样本分后变成</a:t>
            </a:r>
            <a:r>
              <a:rPr lang="en-US" altLang="zh-CN" i="1"/>
              <a:t>n</a:t>
            </a:r>
            <a:r>
              <a:rPr lang="zh-CN" altLang="en-US"/>
              <a:t>个样本</a:t>
            </a:r>
            <a:endParaRPr lang="zh-CN" altLang="en-US"/>
          </a:p>
        </p:txBody>
      </p:sp>
      <p:sp>
        <p:nvSpPr>
          <p:cNvPr id="8" name="文本框 7"/>
          <p:cNvSpPr txBox="1"/>
          <p:nvPr/>
        </p:nvSpPr>
        <p:spPr>
          <a:xfrm>
            <a:off x="7055485" y="2249805"/>
            <a:ext cx="4067175" cy="368300"/>
          </a:xfrm>
          <a:prstGeom prst="rect">
            <a:avLst/>
          </a:prstGeom>
          <a:noFill/>
        </p:spPr>
        <p:txBody>
          <a:bodyPr wrap="square" rtlCol="0">
            <a:spAutoFit/>
          </a:bodyPr>
          <a:p>
            <a:r>
              <a:rPr lang="zh-CN" altLang="en-US"/>
              <a:t>一个样本切分后还是</a:t>
            </a:r>
            <a:r>
              <a:rPr lang="zh-CN" altLang="en-US"/>
              <a:t>一个样本</a:t>
            </a:r>
            <a:endParaRPr lang="zh-CN" altLang="en-US"/>
          </a:p>
        </p:txBody>
      </p:sp>
      <p:sp>
        <p:nvSpPr>
          <p:cNvPr id="9" name="文本框 8"/>
          <p:cNvSpPr txBox="1"/>
          <p:nvPr/>
        </p:nvSpPr>
        <p:spPr>
          <a:xfrm>
            <a:off x="1428115" y="5601335"/>
            <a:ext cx="2809240" cy="368300"/>
          </a:xfrm>
          <a:prstGeom prst="rect">
            <a:avLst/>
          </a:prstGeom>
          <a:noFill/>
        </p:spPr>
        <p:txBody>
          <a:bodyPr wrap="square" rtlCol="0">
            <a:spAutoFit/>
          </a:bodyPr>
          <a:p>
            <a:r>
              <a:rPr lang="zh-CN" altLang="en-US"/>
              <a:t>重叠长度固定</a:t>
            </a:r>
            <a:endParaRPr lang="zh-CN" altLang="en-US"/>
          </a:p>
        </p:txBody>
      </p:sp>
      <p:sp>
        <p:nvSpPr>
          <p:cNvPr id="11" name="文本框 10"/>
          <p:cNvSpPr txBox="1"/>
          <p:nvPr/>
        </p:nvSpPr>
        <p:spPr>
          <a:xfrm>
            <a:off x="7019925" y="1921510"/>
            <a:ext cx="2647315" cy="368300"/>
          </a:xfrm>
          <a:prstGeom prst="rect">
            <a:avLst/>
          </a:prstGeom>
          <a:noFill/>
        </p:spPr>
        <p:txBody>
          <a:bodyPr wrap="square" rtlCol="0">
            <a:spAutoFit/>
          </a:bodyPr>
          <a:p>
            <a:r>
              <a:rPr lang="zh-CN" altLang="en-US"/>
              <a:t>切片个数固定</a:t>
            </a:r>
            <a:endParaRPr lang="zh-CN" altLang="en-US"/>
          </a:p>
        </p:txBody>
      </p:sp>
    </p:spTree>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44995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导联组合</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43" name="图片 43" descr="擦除方式使用图"/>
          <p:cNvPicPr>
            <a:picLocks noChangeAspect="1"/>
          </p:cNvPicPr>
          <p:nvPr>
            <p:custDataLst>
              <p:tags r:id="rId7"/>
            </p:custDataLst>
          </p:nvPr>
        </p:nvPicPr>
        <p:blipFill>
          <a:blip r:embed="rId8"/>
          <a:stretch>
            <a:fillRect/>
          </a:stretch>
        </p:blipFill>
        <p:spPr>
          <a:xfrm>
            <a:off x="835025" y="3195320"/>
            <a:ext cx="4276725" cy="3311525"/>
          </a:xfrm>
          <a:prstGeom prst="rect">
            <a:avLst/>
          </a:prstGeom>
        </p:spPr>
      </p:pic>
      <p:pic>
        <p:nvPicPr>
          <p:cNvPr id="17" name="图片 17" descr="擦除方式"/>
          <p:cNvPicPr>
            <a:picLocks noChangeAspect="1"/>
          </p:cNvPicPr>
          <p:nvPr>
            <p:custDataLst>
              <p:tags r:id="rId9"/>
            </p:custDataLst>
          </p:nvPr>
        </p:nvPicPr>
        <p:blipFill>
          <a:blip r:embed="rId10"/>
          <a:stretch>
            <a:fillRect/>
          </a:stretch>
        </p:blipFill>
        <p:spPr>
          <a:xfrm>
            <a:off x="6022975" y="3143885"/>
            <a:ext cx="5154930" cy="3362960"/>
          </a:xfrm>
          <a:prstGeom prst="rect">
            <a:avLst/>
          </a:prstGeom>
        </p:spPr>
      </p:pic>
      <p:sp>
        <p:nvSpPr>
          <p:cNvPr id="2" name="文本框 1"/>
          <p:cNvSpPr txBox="1"/>
          <p:nvPr/>
        </p:nvSpPr>
        <p:spPr>
          <a:xfrm>
            <a:off x="789305" y="1556385"/>
            <a:ext cx="11167110" cy="1568450"/>
          </a:xfrm>
          <a:prstGeom prst="rect">
            <a:avLst/>
          </a:prstGeom>
          <a:noFill/>
        </p:spPr>
        <p:txBody>
          <a:bodyPr wrap="square" rtlCol="0">
            <a:spAutoFit/>
          </a:bodyPr>
          <a:p>
            <a:r>
              <a:rPr lang="zh-CN" altLang="en-US" sz="1600"/>
              <a:t>（1）case-1：没有导联信号被擦除，即完整的十二导联ECG信号。</a:t>
            </a:r>
            <a:endParaRPr lang="zh-CN" altLang="en-US" sz="1600"/>
          </a:p>
          <a:p>
            <a:r>
              <a:rPr lang="zh-CN" altLang="en-US" sz="1600"/>
              <a:t>（2）case-2：导联aVL的所有采样点的信号值被填充为0。</a:t>
            </a:r>
            <a:endParaRPr lang="zh-CN" altLang="en-US" sz="1600"/>
          </a:p>
          <a:p>
            <a:r>
              <a:rPr lang="zh-CN" altLang="en-US" sz="1600"/>
              <a:t>（3）case-3：双极肢体导联被擦除。即导联Ⅰ、Ⅱ和Ⅲ的所有采样点的信号值被填充为0。</a:t>
            </a:r>
            <a:endParaRPr lang="zh-CN" altLang="en-US" sz="1600"/>
          </a:p>
          <a:p>
            <a:r>
              <a:rPr lang="zh-CN" altLang="en-US" sz="1600"/>
              <a:t>（4）case-4：单极加压肢体导联被擦除。即导联aVR、aVL和aVF的所有采样点的信号值被填充为0。</a:t>
            </a:r>
            <a:endParaRPr lang="zh-CN" altLang="en-US" sz="1600"/>
          </a:p>
          <a:p>
            <a:r>
              <a:rPr lang="zh-CN" altLang="en-US" sz="1600"/>
              <a:t>（5）case-5：导联Ⅱ、aVR、aVL和aVF的所有采样点的信号值被填充为0。</a:t>
            </a:r>
            <a:endParaRPr lang="zh-CN" altLang="en-US" sz="1600"/>
          </a:p>
          <a:p>
            <a:r>
              <a:rPr lang="zh-CN" altLang="en-US" sz="1600"/>
              <a:t>（6）case-6：胸前导联被擦除。即导联V1、V2、V3、V4、V5和V6的所有采样点的信号值被填充为0。</a:t>
            </a:r>
            <a:endParaRPr lang="zh-CN" altLang="en-US" sz="1600"/>
          </a:p>
        </p:txBody>
      </p:sp>
    </p:spTree>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6830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5</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模型结构设计</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2" name="图片 1" descr="model_structure"/>
          <p:cNvPicPr>
            <a:picLocks noChangeAspect="1"/>
          </p:cNvPicPr>
          <p:nvPr>
            <p:custDataLst>
              <p:tags r:id="rId7"/>
            </p:custDataLst>
          </p:nvPr>
        </p:nvPicPr>
        <p:blipFill>
          <a:blip r:embed="rId8"/>
          <a:stretch>
            <a:fillRect/>
          </a:stretch>
        </p:blipFill>
        <p:spPr>
          <a:xfrm>
            <a:off x="5026025" y="1304290"/>
            <a:ext cx="6938645" cy="5474335"/>
          </a:xfrm>
          <a:prstGeom prst="rect">
            <a:avLst/>
          </a:prstGeom>
        </p:spPr>
      </p:pic>
      <p:sp>
        <p:nvSpPr>
          <p:cNvPr id="4" name="文本框 3"/>
          <p:cNvSpPr txBox="1"/>
          <p:nvPr/>
        </p:nvSpPr>
        <p:spPr>
          <a:xfrm>
            <a:off x="287020" y="1556385"/>
            <a:ext cx="4554220" cy="4799965"/>
          </a:xfrm>
          <a:prstGeom prst="rect">
            <a:avLst/>
          </a:prstGeom>
          <a:noFill/>
        </p:spPr>
        <p:txBody>
          <a:bodyPr wrap="square" rtlCol="0">
            <a:spAutoFit/>
          </a:bodyPr>
          <a:p>
            <a:r>
              <a:rPr lang="zh-CN" altLang="en-US">
                <a:latin typeface="+mn-ea"/>
                <a:cs typeface="+mn-ea"/>
              </a:rPr>
              <a:t>（1）model-1：DSE-ResNet</a:t>
            </a:r>
            <a:endParaRPr lang="zh-CN" altLang="en-US">
              <a:latin typeface="+mn-ea"/>
              <a:cs typeface="+mn-ea"/>
            </a:endParaRPr>
          </a:p>
          <a:p>
            <a:r>
              <a:rPr lang="zh-CN" altLang="en-US">
                <a:latin typeface="+mn-ea"/>
                <a:cs typeface="+mn-ea"/>
              </a:rPr>
              <a:t>（2）model-2：ResNet</a:t>
            </a:r>
            <a:endParaRPr lang="zh-CN" altLang="en-US">
              <a:latin typeface="+mn-ea"/>
              <a:cs typeface="+mn-ea"/>
            </a:endParaRPr>
          </a:p>
          <a:p>
            <a:r>
              <a:rPr lang="zh-CN" altLang="en-US">
                <a:latin typeface="+mn-ea"/>
                <a:cs typeface="+mn-ea"/>
              </a:rPr>
              <a:t>（3）model-3：</a:t>
            </a:r>
            <a:r>
              <a:rPr lang="en-US" altLang="zh-CN">
                <a:latin typeface="+mn-ea"/>
                <a:cs typeface="+mn-ea"/>
              </a:rPr>
              <a:t>ResNet+LSTM</a:t>
            </a:r>
            <a:r>
              <a:rPr lang="zh-CN" altLang="en-US">
                <a:latin typeface="+mn-ea"/>
                <a:cs typeface="+mn-ea"/>
                <a:sym typeface="+mn-ea"/>
              </a:rPr>
              <a:t>。</a:t>
            </a:r>
            <a:r>
              <a:rPr lang="zh-CN" altLang="en-US">
                <a:latin typeface="+mn-ea"/>
                <a:cs typeface="+mn-ea"/>
              </a:rPr>
              <a:t>LSTM是RNN的一种变体，通过引入门机制（输入门、遗忘门、输出门）和细胞状态，解决了RNN无法处理长期依赖的问题，其结构如图2.11所示。LSTM通过各种门函数保留重要特征，以确保它们在长期传播过程中不丢失。由于其独特的特性，LSTM适用于对时间序列数据（例如十二导联ECG）进行建模</a:t>
            </a:r>
            <a:r>
              <a:rPr lang="zh-CN" altLang="en-US">
                <a:latin typeface="+mn-ea"/>
                <a:cs typeface="+mn-ea"/>
                <a:sym typeface="+mn-ea"/>
              </a:rPr>
              <a:t>。</a:t>
            </a:r>
            <a:endParaRPr lang="zh-CN" altLang="en-US">
              <a:latin typeface="+mn-ea"/>
              <a:cs typeface="+mn-ea"/>
            </a:endParaRPr>
          </a:p>
          <a:p>
            <a:r>
              <a:rPr lang="zh-CN" altLang="en-US">
                <a:latin typeface="+mn-ea"/>
                <a:cs typeface="+mn-ea"/>
              </a:rPr>
              <a:t>（4）model-4：ResNet</a:t>
            </a:r>
            <a:r>
              <a:rPr lang="en-US" altLang="zh-CN">
                <a:latin typeface="+mn-ea"/>
                <a:cs typeface="+mn-ea"/>
              </a:rPr>
              <a:t>+</a:t>
            </a:r>
            <a:r>
              <a:rPr lang="zh-CN" altLang="en-US">
                <a:latin typeface="+mn-ea"/>
                <a:cs typeface="+mn-ea"/>
              </a:rPr>
              <a:t>BiLSTM。优点是可以同时捕获时序数据的前向信息和后向信息。</a:t>
            </a:r>
            <a:endParaRPr lang="zh-CN" altLang="en-US">
              <a:latin typeface="+mn-ea"/>
              <a:cs typeface="+mn-ea"/>
            </a:endParaRPr>
          </a:p>
          <a:p>
            <a:r>
              <a:rPr lang="zh-CN" altLang="en-US">
                <a:latin typeface="+mn-ea"/>
                <a:cs typeface="+mn-ea"/>
              </a:rPr>
              <a:t>（5）model-5：SE-ResNet。SE在通道维度上实现了注意力机制。在本文中，通道维度所存储的数据表示十二导联不同时间段的采样信号。SE可以通过增加重要切片的权重和弱化次要切片的权重来提高模型的注意力</a:t>
            </a:r>
            <a:r>
              <a:rPr lang="zh-CN" altLang="en-US"/>
              <a:t>。</a:t>
            </a:r>
            <a:endParaRPr lang="zh-CN" altLang="en-US"/>
          </a:p>
        </p:txBody>
      </p:sp>
    </p:spTree>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21520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graphicFrame>
        <p:nvGraphicFramePr>
          <p:cNvPr id="2" name="对象 -2147482590"/>
          <p:cNvGraphicFramePr>
            <a:graphicFrameLocks noChangeAspect="1"/>
          </p:cNvGraphicFramePr>
          <p:nvPr>
            <p:custDataLst>
              <p:tags r:id="rId7"/>
            </p:custDataLst>
          </p:nvPr>
        </p:nvGraphicFramePr>
        <p:xfrm>
          <a:off x="2591435" y="2095500"/>
          <a:ext cx="2854325" cy="530860"/>
        </p:xfrm>
        <a:graphic>
          <a:graphicData uri="http://schemas.openxmlformats.org/presentationml/2006/ole">
            <mc:AlternateContent xmlns:mc="http://schemas.openxmlformats.org/markup-compatibility/2006">
              <mc:Choice xmlns:v="urn:schemas-microsoft-com:vml" Requires="v">
                <p:oleObj spid="_x0000_s3076" name="" r:id="rId8" imgW="2120900" imgH="431800" progId="Equation.3">
                  <p:embed/>
                </p:oleObj>
              </mc:Choice>
              <mc:Fallback>
                <p:oleObj name="" r:id="rId8" imgW="2120900" imgH="431800" progId="Equation.3">
                  <p:embed/>
                  <p:pic>
                    <p:nvPicPr>
                      <p:cNvPr id="0" name="图片 3075"/>
                      <p:cNvPicPr/>
                      <p:nvPr/>
                    </p:nvPicPr>
                    <p:blipFill>
                      <a:blip r:embed="rId9"/>
                      <a:stretch>
                        <a:fillRect/>
                      </a:stretch>
                    </p:blipFill>
                    <p:spPr>
                      <a:xfrm>
                        <a:off x="2591435" y="2095500"/>
                        <a:ext cx="2854325" cy="530860"/>
                      </a:xfrm>
                      <a:prstGeom prst="rect">
                        <a:avLst/>
                      </a:prstGeom>
                      <a:noFill/>
                      <a:ln w="38100">
                        <a:noFill/>
                        <a:miter/>
                      </a:ln>
                    </p:spPr>
                  </p:pic>
                </p:oleObj>
              </mc:Fallback>
            </mc:AlternateContent>
          </a:graphicData>
        </a:graphic>
      </p:graphicFrame>
      <p:graphicFrame>
        <p:nvGraphicFramePr>
          <p:cNvPr id="4" name="对象 -2147482593"/>
          <p:cNvGraphicFramePr>
            <a:graphicFrameLocks noChangeAspect="1"/>
          </p:cNvGraphicFramePr>
          <p:nvPr>
            <p:custDataLst>
              <p:tags r:id="rId10"/>
            </p:custDataLst>
          </p:nvPr>
        </p:nvGraphicFramePr>
        <p:xfrm>
          <a:off x="2663825" y="2963545"/>
          <a:ext cx="2781935" cy="504825"/>
        </p:xfrm>
        <a:graphic>
          <a:graphicData uri="http://schemas.openxmlformats.org/presentationml/2006/ole">
            <mc:AlternateContent xmlns:mc="http://schemas.openxmlformats.org/markup-compatibility/2006">
              <mc:Choice xmlns:v="urn:schemas-microsoft-com:vml" Requires="v">
                <p:oleObj spid="_x0000_s5" name="" r:id="rId11" imgW="1828800" imgH="393700" progId="Equation.3">
                  <p:embed/>
                </p:oleObj>
              </mc:Choice>
              <mc:Fallback>
                <p:oleObj name="" r:id="rId11" imgW="1828800" imgH="393700" progId="Equation.3">
                  <p:embed/>
                  <p:pic>
                    <p:nvPicPr>
                      <p:cNvPr id="0" name="图片 3"/>
                      <p:cNvPicPr/>
                      <p:nvPr/>
                    </p:nvPicPr>
                    <p:blipFill>
                      <a:blip r:embed="rId12"/>
                      <a:stretch>
                        <a:fillRect/>
                      </a:stretch>
                    </p:blipFill>
                    <p:spPr>
                      <a:xfrm>
                        <a:off x="2663825" y="2963545"/>
                        <a:ext cx="2781935" cy="504825"/>
                      </a:xfrm>
                      <a:prstGeom prst="rect">
                        <a:avLst/>
                      </a:prstGeom>
                      <a:noFill/>
                      <a:ln w="38100">
                        <a:noFill/>
                        <a:miter/>
                      </a:ln>
                    </p:spPr>
                  </p:pic>
                </p:oleObj>
              </mc:Fallback>
            </mc:AlternateContent>
          </a:graphicData>
        </a:graphic>
      </p:graphicFrame>
      <p:graphicFrame>
        <p:nvGraphicFramePr>
          <p:cNvPr id="8" name="对象 -2147482591"/>
          <p:cNvGraphicFramePr>
            <a:graphicFrameLocks noChangeAspect="1"/>
          </p:cNvGraphicFramePr>
          <p:nvPr>
            <p:custDataLst>
              <p:tags r:id="rId13"/>
            </p:custDataLst>
          </p:nvPr>
        </p:nvGraphicFramePr>
        <p:xfrm>
          <a:off x="2663825" y="3743960"/>
          <a:ext cx="2149475" cy="492760"/>
        </p:xfrm>
        <a:graphic>
          <a:graphicData uri="http://schemas.openxmlformats.org/presentationml/2006/ole">
            <mc:AlternateContent xmlns:mc="http://schemas.openxmlformats.org/markup-compatibility/2006">
              <mc:Choice xmlns:v="urn:schemas-microsoft-com:vml" Requires="v">
                <p:oleObj spid="_x0000_s9" name="" r:id="rId14" imgW="1447800" imgH="393700" progId="Equation.3">
                  <p:embed/>
                </p:oleObj>
              </mc:Choice>
              <mc:Fallback>
                <p:oleObj name="" r:id="rId14" imgW="1447800" imgH="393700" progId="Equation.3">
                  <p:embed/>
                  <p:pic>
                    <p:nvPicPr>
                      <p:cNvPr id="0" name="图片 4"/>
                      <p:cNvPicPr/>
                      <p:nvPr/>
                    </p:nvPicPr>
                    <p:blipFill>
                      <a:blip r:embed="rId15"/>
                      <a:stretch>
                        <a:fillRect/>
                      </a:stretch>
                    </p:blipFill>
                    <p:spPr>
                      <a:xfrm>
                        <a:off x="2663825" y="3743960"/>
                        <a:ext cx="2149475" cy="492760"/>
                      </a:xfrm>
                      <a:prstGeom prst="rect">
                        <a:avLst/>
                      </a:prstGeom>
                      <a:noFill/>
                      <a:ln w="38100">
                        <a:noFill/>
                        <a:miter/>
                      </a:ln>
                    </p:spPr>
                  </p:pic>
                </p:oleObj>
              </mc:Fallback>
            </mc:AlternateContent>
          </a:graphicData>
        </a:graphic>
      </p:graphicFrame>
      <p:sp>
        <p:nvSpPr>
          <p:cNvPr id="10" name="文本框 9"/>
          <p:cNvSpPr txBox="1"/>
          <p:nvPr/>
        </p:nvSpPr>
        <p:spPr>
          <a:xfrm>
            <a:off x="298450" y="1593215"/>
            <a:ext cx="4311015" cy="347345"/>
          </a:xfrm>
          <a:prstGeom prst="rect">
            <a:avLst/>
          </a:prstGeom>
          <a:noFill/>
        </p:spPr>
        <p:txBody>
          <a:bodyPr wrap="square" rtlCol="0">
            <a:noAutofit/>
          </a:bodyPr>
          <a:p>
            <a:r>
              <a:rPr lang="zh-CN" altLang="en-US" sz="2000" b="1"/>
              <a:t>评价体系：</a:t>
            </a:r>
            <a:endParaRPr lang="zh-CN" altLang="en-US" sz="2000" b="1"/>
          </a:p>
        </p:txBody>
      </p:sp>
      <p:sp>
        <p:nvSpPr>
          <p:cNvPr id="11" name="文本框 10"/>
          <p:cNvSpPr txBox="1"/>
          <p:nvPr/>
        </p:nvSpPr>
        <p:spPr>
          <a:xfrm>
            <a:off x="298450" y="2216150"/>
            <a:ext cx="1640205" cy="320675"/>
          </a:xfrm>
          <a:prstGeom prst="rect">
            <a:avLst/>
          </a:prstGeom>
          <a:noFill/>
        </p:spPr>
        <p:txBody>
          <a:bodyPr wrap="square" rtlCol="0">
            <a:noAutofit/>
          </a:bodyPr>
          <a:p>
            <a:r>
              <a:rPr lang="zh-CN" altLang="en-US">
                <a:sym typeface="+mn-ea"/>
              </a:rPr>
              <a:t>宏平均</a:t>
            </a:r>
            <a:r>
              <a:rPr lang="en-US" altLang="zh-CN">
                <a:sym typeface="+mn-ea"/>
              </a:rPr>
              <a:t>F</a:t>
            </a:r>
            <a:r>
              <a:rPr lang="en-US" altLang="zh-CN" baseline="-25000">
                <a:sym typeface="+mn-ea"/>
              </a:rPr>
              <a:t>1</a:t>
            </a:r>
            <a:r>
              <a:rPr lang="zh-CN" altLang="en-US">
                <a:sym typeface="+mn-ea"/>
              </a:rPr>
              <a:t>分数：</a:t>
            </a:r>
            <a:endParaRPr lang="zh-CN" altLang="en-US"/>
          </a:p>
        </p:txBody>
      </p:sp>
      <p:sp>
        <p:nvSpPr>
          <p:cNvPr id="12" name="文本框 11"/>
          <p:cNvSpPr txBox="1"/>
          <p:nvPr/>
        </p:nvSpPr>
        <p:spPr>
          <a:xfrm>
            <a:off x="298450" y="3067050"/>
            <a:ext cx="2292985" cy="320675"/>
          </a:xfrm>
          <a:prstGeom prst="rect">
            <a:avLst/>
          </a:prstGeom>
          <a:noFill/>
        </p:spPr>
        <p:txBody>
          <a:bodyPr wrap="square" rtlCol="0">
            <a:noAutofit/>
          </a:bodyPr>
          <a:p>
            <a:r>
              <a:rPr lang="zh-CN" altLang="en-US">
                <a:sym typeface="+mn-ea"/>
              </a:rPr>
              <a:t>平均精确率</a:t>
            </a:r>
            <a:r>
              <a:rPr lang="en-US" altLang="zh-CN">
                <a:sym typeface="+mn-ea"/>
              </a:rPr>
              <a:t>Precision</a:t>
            </a:r>
            <a:r>
              <a:rPr lang="zh-CN" altLang="en-US">
                <a:sym typeface="+mn-ea"/>
              </a:rPr>
              <a:t>：</a:t>
            </a:r>
            <a:endParaRPr lang="zh-CN" altLang="en-US">
              <a:sym typeface="+mn-ea"/>
            </a:endParaRPr>
          </a:p>
        </p:txBody>
      </p:sp>
      <p:sp>
        <p:nvSpPr>
          <p:cNvPr id="13" name="文本框 12"/>
          <p:cNvSpPr txBox="1"/>
          <p:nvPr/>
        </p:nvSpPr>
        <p:spPr>
          <a:xfrm>
            <a:off x="298450" y="3842385"/>
            <a:ext cx="2096135" cy="320675"/>
          </a:xfrm>
          <a:prstGeom prst="rect">
            <a:avLst/>
          </a:prstGeom>
          <a:noFill/>
        </p:spPr>
        <p:txBody>
          <a:bodyPr wrap="square" rtlCol="0">
            <a:noAutofit/>
          </a:bodyPr>
          <a:p>
            <a:r>
              <a:rPr lang="zh-CN" altLang="en-US">
                <a:sym typeface="+mn-ea"/>
              </a:rPr>
              <a:t>平均召回率</a:t>
            </a:r>
            <a:r>
              <a:rPr lang="en-US" altLang="zh-CN">
                <a:sym typeface="+mn-ea"/>
              </a:rPr>
              <a:t>Recall</a:t>
            </a:r>
            <a:r>
              <a:rPr lang="zh-CN" altLang="en-US">
                <a:sym typeface="+mn-ea"/>
              </a:rPr>
              <a:t>：</a:t>
            </a:r>
            <a:endParaRPr lang="zh-CN" altLang="en-US">
              <a:sym typeface="+mn-ea"/>
            </a:endParaRPr>
          </a:p>
        </p:txBody>
      </p:sp>
      <p:sp>
        <p:nvSpPr>
          <p:cNvPr id="14" name="文本框 13"/>
          <p:cNvSpPr txBox="1"/>
          <p:nvPr/>
        </p:nvSpPr>
        <p:spPr>
          <a:xfrm>
            <a:off x="298450" y="4659630"/>
            <a:ext cx="5147310" cy="1766570"/>
          </a:xfrm>
          <a:prstGeom prst="rect">
            <a:avLst/>
          </a:prstGeom>
          <a:noFill/>
        </p:spPr>
        <p:txBody>
          <a:bodyPr wrap="square" rtlCol="0">
            <a:noAutofit/>
          </a:bodyPr>
          <a:p>
            <a:r>
              <a:rPr lang="en-US" altLang="zh-CN">
                <a:sym typeface="+mn-ea"/>
              </a:rPr>
              <a:t>ROC</a:t>
            </a:r>
            <a:r>
              <a:rPr lang="zh-CN" altLang="en-US">
                <a:sym typeface="+mn-ea"/>
              </a:rPr>
              <a:t>曲线和</a:t>
            </a:r>
            <a:r>
              <a:rPr lang="en-US" altLang="zh-CN">
                <a:sym typeface="+mn-ea"/>
              </a:rPr>
              <a:t>AOC</a:t>
            </a:r>
            <a:r>
              <a:rPr lang="zh-CN" altLang="en-US">
                <a:sym typeface="+mn-ea"/>
              </a:rPr>
              <a:t>值：对于样本数量不平衡的多分类问题，宏平均（macro-average）ROC通过绘制多类敏感性和特异性之间的平均定量关系来衡量模型的性能。AUC是ROC曲线下的面积。当ROC曲线越接近左上角，AUC越接近1时，DNN模型分类性能越好。</a:t>
            </a:r>
            <a:endParaRPr lang="zh-CN" altLang="en-US">
              <a:sym typeface="+mn-ea"/>
            </a:endParaRPr>
          </a:p>
          <a:p>
            <a:endParaRPr lang="zh-CN" altLang="en-US"/>
          </a:p>
        </p:txBody>
      </p:sp>
      <p:graphicFrame>
        <p:nvGraphicFramePr>
          <p:cNvPr id="15" name="表格 14"/>
          <p:cNvGraphicFramePr/>
          <p:nvPr>
            <p:custDataLst>
              <p:tags r:id="rId16"/>
            </p:custDataLst>
          </p:nvPr>
        </p:nvGraphicFramePr>
        <p:xfrm>
          <a:off x="6284595" y="833755"/>
          <a:ext cx="5265420" cy="5908040"/>
        </p:xfrm>
        <a:graphic>
          <a:graphicData uri="http://schemas.openxmlformats.org/drawingml/2006/table">
            <a:tbl>
              <a:tblPr/>
              <a:tblGrid>
                <a:gridCol w="1813560"/>
                <a:gridCol w="553720"/>
                <a:gridCol w="573405"/>
                <a:gridCol w="566420"/>
                <a:gridCol w="553720"/>
                <a:gridCol w="553085"/>
                <a:gridCol w="651510"/>
              </a:tblGrid>
              <a:tr h="329565">
                <a:tc>
                  <a:txBody>
                    <a:bodyPr/>
                    <a:p>
                      <a:pPr indent="0" algn="ctr">
                        <a:buNone/>
                      </a:pPr>
                      <a:r>
                        <a:rPr lang="en-US" sz="1000" b="0" i="1">
                          <a:latin typeface="Times New Roman" panose="02020603050405020304" charset="0"/>
                          <a:cs typeface="Times New Roman" panose="02020603050405020304" charset="0"/>
                        </a:rPr>
                        <a:t>Precision</a:t>
                      </a:r>
                      <a:r>
                        <a:rPr lang="en-US" sz="1000" b="0">
                          <a:latin typeface="Times New Roman" panose="02020603050405020304" charset="0"/>
                          <a:cs typeface="Times New Roman" panose="02020603050405020304" charset="0"/>
                        </a:rPr>
                        <a:t>表</a:t>
                      </a:r>
                      <a:endParaRPr lang="en-US" altLang="en-US" sz="10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model-1</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DSE-ResNet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0.797</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0.794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model-2</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0.816</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0.781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model-3</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0.795</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0.677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model-4</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ResNet+BiLSTM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0.788</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model-5</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0.802</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0.692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0.801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0.798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平均值</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0.783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0.785</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278765">
                <a:tc>
                  <a:txBody>
                    <a:bodyPr/>
                    <a:p>
                      <a:pPr indent="0" algn="ctr">
                        <a:buNone/>
                      </a:pPr>
                      <a:r>
                        <a:rPr lang="en-US" sz="1000" b="0" i="1">
                          <a:latin typeface="Times New Roman" panose="02020603050405020304" charset="0"/>
                          <a:cs typeface="Times New Roman" panose="02020603050405020304" charset="0"/>
                        </a:rPr>
                        <a:t>Recall</a:t>
                      </a:r>
                      <a:r>
                        <a:rPr lang="en-US" sz="1000" b="0">
                          <a:latin typeface="Times New Roman" panose="02020603050405020304" charset="0"/>
                          <a:cs typeface="Times New Roman" panose="02020603050405020304" charset="0"/>
                        </a:rPr>
                        <a:t>表</a:t>
                      </a:r>
                      <a:endParaRPr lang="en-US" altLang="en-US" sz="10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model-1</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DSE-ResNet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0.746</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model-2</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0.759</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0.759</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model-3</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0.737</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0.636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model-4</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ResNet+BiLSTM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0.753</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0.694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0.675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model-5</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0.76</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0.689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平均值</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0.747</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0.687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宏平均F</a:t>
                      </a:r>
                      <a:r>
                        <a:rPr lang="en-US" sz="1000" b="0" baseline="-25000">
                          <a:latin typeface="Times New Roman" panose="02020603050405020304" charset="0"/>
                          <a:cs typeface="Times New Roman" panose="02020603050405020304" charset="0"/>
                        </a:rPr>
                        <a:t>1</a:t>
                      </a:r>
                      <a:r>
                        <a:rPr lang="en-US" sz="1000" b="0">
                          <a:latin typeface="Times New Roman" panose="02020603050405020304" charset="0"/>
                          <a:cs typeface="Times New Roman" panose="02020603050405020304" charset="0"/>
                        </a:rPr>
                        <a:t>表</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model-1</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DSE-ResNet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0.758</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model-2</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0.768</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model-3</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0.756</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0.654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model-4</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ResNet+BiLSTM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0.761</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model-5</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0.779</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0.683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平均值</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000000"/>
                          </a:solidFill>
                          <a:latin typeface="Times New Roman" panose="02020603050405020304" charset="0"/>
                          <a:cs typeface="Times New Roman" panose="02020603050405020304" charset="0"/>
                        </a:rPr>
                        <a:t>0.761</a:t>
                      </a:r>
                      <a:endParaRPr lang="en-US" alt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16" name="图片 15"/>
          <p:cNvPicPr/>
          <p:nvPr/>
        </p:nvPicPr>
        <p:blipFill>
          <a:blip r:embed="rId17"/>
          <a:stretch>
            <a:fillRect/>
          </a:stretch>
        </p:blipFill>
        <p:spPr>
          <a:xfrm>
            <a:off x="3556000" y="4616450"/>
            <a:ext cx="106680" cy="198120"/>
          </a:xfrm>
          <a:prstGeom prst="rect">
            <a:avLst/>
          </a:prstGeom>
          <a:noFill/>
          <a:ln w="9525">
            <a:noFill/>
          </a:ln>
        </p:spPr>
      </p:pic>
    </p:spTree>
  </p:cSld>
  <p:clrMapOvr>
    <a:masterClrMapping/>
  </p:clrMapOvr>
  <p:transition>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18376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276860" y="1705610"/>
            <a:ext cx="4087495" cy="4523105"/>
          </a:xfrm>
          <a:prstGeom prst="rect">
            <a:avLst/>
          </a:prstGeom>
          <a:noFill/>
        </p:spPr>
        <p:txBody>
          <a:bodyPr wrap="square" rtlCol="0">
            <a:spAutoFit/>
          </a:bodyPr>
          <a:p>
            <a:r>
              <a:rPr lang="en-US" altLang="zh-CN"/>
              <a:t>         </a:t>
            </a:r>
            <a:r>
              <a:rPr lang="zh-CN" altLang="en-US"/>
              <a:t>不同DNN模型的Recall和宏平均</a:t>
            </a:r>
            <a:r>
              <a:rPr lang="en-US" altLang="zh-CN"/>
              <a:t>F</a:t>
            </a:r>
            <a:r>
              <a:rPr lang="en-US" altLang="zh-CN" baseline="-25000"/>
              <a:t>1</a:t>
            </a:r>
            <a:r>
              <a:rPr lang="zh-CN" altLang="en-US"/>
              <a:t>的最佳结果通常出现在case-1（没有导联信息被擦除）中。这表明当完整十二导联ECG用于DNN模型的训练时，会提高模型的识别性能。</a:t>
            </a:r>
            <a:r>
              <a:rPr lang="zh-CN" altLang="en-US"/>
              <a:t>但是部分DNN模型的最佳性能出现在其它擦除组合中，例如case-2（擦除导联aVL）在model-1（model-3）取得最优的Precision=0.797和宏平均=0.758（Precision=0.795和宏平均=0.756)，case-3（擦除导联Ⅰ、Ⅱ和Ⅲ）和case-5（擦除导联Ⅱ、aVR、aVL和aVF）在model-2中达到最高的Recall=0.759，case-3在model-4中取得最优Precision=0.788。这表明缺少某些导联信息可能会提高DNN模型的Precision、Recall或宏平均分数。</a:t>
            </a:r>
            <a:endParaRPr lang="zh-CN" altLang="en-US"/>
          </a:p>
        </p:txBody>
      </p:sp>
      <p:pic>
        <p:nvPicPr>
          <p:cNvPr id="45" name="图片 45" descr="avg_f_pre_re_roc_auc"/>
          <p:cNvPicPr>
            <a:picLocks noChangeAspect="1"/>
          </p:cNvPicPr>
          <p:nvPr>
            <p:custDataLst>
              <p:tags r:id="rId7"/>
            </p:custDataLst>
          </p:nvPr>
        </p:nvPicPr>
        <p:blipFill>
          <a:blip r:embed="rId8"/>
          <a:stretch>
            <a:fillRect/>
          </a:stretch>
        </p:blipFill>
        <p:spPr>
          <a:xfrm>
            <a:off x="4364355" y="1705610"/>
            <a:ext cx="7435850" cy="4722495"/>
          </a:xfrm>
          <a:prstGeom prst="rect">
            <a:avLst/>
          </a:prstGeom>
        </p:spPr>
      </p:pic>
    </p:spTree>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7" name="图片 6"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pic>
        <p:nvPicPr>
          <p:cNvPr id="4098" name="Picture 2" descr="https://timgsa.baidu.com/timg?image&amp;quality=80&amp;size=b9999_10000&amp;sec=1572675711950&amp;di=746c62304ad94862884dff7b2a9071c3&amp;imgtype=0&amp;src=http%3A%2F%2Fpic2.cmt.com.cn%2FWebImages%2F42833%2F42833_5f4a9922-608b-41fd-aea2-e6f9670ffd91.jpg"/>
          <p:cNvPicPr>
            <a:picLocks noChangeAspect="1" noChangeArrowheads="1"/>
          </p:cNvPicPr>
          <p:nvPr>
            <p:custDataLst>
              <p:tags r:id="rId6"/>
            </p:custDataLst>
          </p:nvPr>
        </p:nvPicPr>
        <p:blipFill>
          <a:blip r:embed="rId7">
            <a:extLst>
              <a:ext uri="{28A0092B-C50C-407E-A947-70E740481C1C}">
                <a14:useLocalDpi xmlns:a14="http://schemas.microsoft.com/office/drawing/2010/main" val="0"/>
              </a:ext>
            </a:extLst>
          </a:blip>
          <a:srcRect/>
          <a:stretch>
            <a:fillRect/>
          </a:stretch>
        </p:blipFill>
        <p:spPr bwMode="auto">
          <a:xfrm>
            <a:off x="632460" y="833755"/>
            <a:ext cx="8236585" cy="5975985"/>
          </a:xfrm>
          <a:prstGeom prst="rect">
            <a:avLst/>
          </a:prstGeom>
          <a:noFill/>
          <a:extLst>
            <a:ext uri="{909E8E84-426E-40DD-AFC4-6F175D3DCCD1}">
              <a14:hiddenFill xmlns:a14="http://schemas.microsoft.com/office/drawing/2010/main">
                <a:solidFill>
                  <a:srgbClr val="FFFFFF"/>
                </a:solidFill>
              </a14:hiddenFill>
            </a:ext>
          </a:extLst>
        </p:spPr>
      </p:pic>
      <p:sp>
        <p:nvSpPr>
          <p:cNvPr id="53282" name="文本框 7"/>
          <p:cNvSpPr txBox="1">
            <a:spLocks noChangeArrowheads="1"/>
          </p:cNvSpPr>
          <p:nvPr>
            <p:custDataLst>
              <p:tags r:id="rId8"/>
            </p:custDataLst>
          </p:nvPr>
        </p:nvSpPr>
        <p:spPr bwMode="auto">
          <a:xfrm>
            <a:off x="0" y="833755"/>
            <a:ext cx="23177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课题背景</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9502775" y="2028825"/>
            <a:ext cx="2183130" cy="3282315"/>
          </a:xfrm>
          <a:prstGeom prst="rect">
            <a:avLst/>
          </a:prstGeom>
          <a:noFill/>
        </p:spPr>
        <p:txBody>
          <a:bodyPr wrap="square" rtlCol="0" anchor="t">
            <a:noAutofit/>
          </a:bodyPr>
          <a:p>
            <a:r>
              <a:rPr lang="en-US" altLang="zh-CN" sz="2400" kern="100" dirty="0" smtClean="0">
                <a:effectLst/>
                <a:latin typeface="宋体" panose="02010600030101010101" pitchFamily="2" charset="-122"/>
                <a:sym typeface="+mn-ea"/>
              </a:rPr>
              <a:t> </a:t>
            </a:r>
            <a:r>
              <a:rPr lang="en-US" altLang="zh-CN" sz="2000" kern="100" dirty="0" smtClean="0">
                <a:effectLst/>
                <a:latin typeface="+mn-ea"/>
                <a:cs typeface="+mn-ea"/>
                <a:sym typeface="+mn-ea"/>
              </a:rPr>
              <a:t>   </a:t>
            </a:r>
            <a:r>
              <a:rPr lang="zh-CN" altLang="en-US" sz="2000" kern="100" dirty="0" smtClean="0">
                <a:effectLst/>
                <a:latin typeface="+mn-ea"/>
                <a:cs typeface="+mn-ea"/>
                <a:sym typeface="+mn-ea"/>
              </a:rPr>
              <a:t>心律失常是一种常见、多发和死亡率高的心血管相关疾病</a:t>
            </a:r>
            <a:r>
              <a:rPr lang="en-US" altLang="zh-CN" sz="2000" kern="100" dirty="0" smtClean="0">
                <a:effectLst/>
                <a:latin typeface="+mn-ea"/>
                <a:cs typeface="+mn-ea"/>
                <a:sym typeface="+mn-ea"/>
              </a:rPr>
              <a:t>.</a:t>
            </a:r>
            <a:r>
              <a:rPr lang="zh-CN" altLang="en-US" sz="2000" kern="100" dirty="0" smtClean="0">
                <a:effectLst/>
                <a:latin typeface="+mn-ea"/>
                <a:cs typeface="+mn-ea"/>
                <a:sym typeface="+mn-ea"/>
              </a:rPr>
              <a:t>具有病情隐蔽、危险性高和突发性强等特点。由心律失常引发患者致死的比例在逐年增高。</a:t>
            </a:r>
            <a:endParaRPr lang="zh-CN" altLang="en-US" sz="2000" kern="100" dirty="0" smtClean="0">
              <a:effectLst/>
              <a:latin typeface="+mn-ea"/>
              <a:cs typeface="+mn-ea"/>
              <a:sym typeface="+mn-ea"/>
            </a:endParaRPr>
          </a:p>
        </p:txBody>
      </p:sp>
    </p:spTree>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18376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7</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结论</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1607820" y="4672965"/>
            <a:ext cx="8873490" cy="922020"/>
          </a:xfrm>
          <a:prstGeom prst="rect">
            <a:avLst/>
          </a:prstGeom>
          <a:noFill/>
        </p:spPr>
        <p:txBody>
          <a:bodyPr wrap="square" rtlCol="0">
            <a:spAutoFit/>
          </a:bodyPr>
          <a:p>
            <a:r>
              <a:rPr lang="zh-CN" altLang="en-US">
                <a:latin typeface="+mn-ea"/>
                <a:cs typeface="+mn-ea"/>
              </a:rPr>
              <a:t>（</a:t>
            </a:r>
            <a:r>
              <a:rPr lang="en-US" altLang="zh-CN">
                <a:latin typeface="+mn-ea"/>
                <a:cs typeface="+mn-ea"/>
              </a:rPr>
              <a:t>3</a:t>
            </a:r>
            <a:r>
              <a:rPr lang="zh-CN" altLang="en-US">
                <a:latin typeface="+mn-ea"/>
                <a:cs typeface="+mn-ea"/>
              </a:rPr>
              <a:t>）不同导联擦除方式对于不同深度学习模型（针对时序、空间特征）得到的心律失常分类结果趋势基本相同。即表明在这种二维化结构中，应用时序模型或者空间特征提取模型对于心律失常特征的学习可能影响</a:t>
            </a:r>
            <a:r>
              <a:rPr lang="zh-CN" altLang="en-US">
                <a:latin typeface="+mn-ea"/>
                <a:cs typeface="+mn-ea"/>
              </a:rPr>
              <a:t>较小。</a:t>
            </a:r>
            <a:endParaRPr lang="zh-CN" altLang="en-US">
              <a:latin typeface="+mn-ea"/>
              <a:cs typeface="+mn-ea"/>
            </a:endParaRPr>
          </a:p>
        </p:txBody>
      </p:sp>
      <p:sp>
        <p:nvSpPr>
          <p:cNvPr id="4" name="文本框 3"/>
          <p:cNvSpPr txBox="1"/>
          <p:nvPr/>
        </p:nvSpPr>
        <p:spPr>
          <a:xfrm>
            <a:off x="1607820" y="1970405"/>
            <a:ext cx="8732520" cy="645160"/>
          </a:xfrm>
          <a:prstGeom prst="rect">
            <a:avLst/>
          </a:prstGeom>
          <a:noFill/>
        </p:spPr>
        <p:txBody>
          <a:bodyPr wrap="square" rtlCol="0">
            <a:spAutoFit/>
          </a:bodyPr>
          <a:p>
            <a:r>
              <a:rPr lang="zh-CN" altLang="en-US">
                <a:latin typeface="+mn-ea"/>
                <a:cs typeface="+mn-ea"/>
              </a:rPr>
              <a:t>（</a:t>
            </a:r>
            <a:r>
              <a:rPr lang="en-US" altLang="zh-CN">
                <a:latin typeface="+mn-ea"/>
                <a:cs typeface="+mn-ea"/>
              </a:rPr>
              <a:t>1</a:t>
            </a:r>
            <a:r>
              <a:rPr lang="zh-CN" altLang="en-US">
                <a:latin typeface="+mn-ea"/>
                <a:cs typeface="+mn-ea"/>
              </a:rPr>
              <a:t>）导联Ⅰ、Ⅱ、Ⅲ与导联aVR、aVL、aVF存在的逻辑计算关系使得在深度学习过程中存在导联信息冗余。这种冗余仅略微影响DNN模型的分类性能。</a:t>
            </a:r>
            <a:endParaRPr lang="zh-CN" altLang="en-US">
              <a:latin typeface="+mn-ea"/>
              <a:cs typeface="+mn-ea"/>
            </a:endParaRPr>
          </a:p>
        </p:txBody>
      </p:sp>
      <p:sp>
        <p:nvSpPr>
          <p:cNvPr id="5" name="文本框 4"/>
          <p:cNvSpPr txBox="1"/>
          <p:nvPr/>
        </p:nvSpPr>
        <p:spPr>
          <a:xfrm>
            <a:off x="1607820" y="3183255"/>
            <a:ext cx="8732520" cy="922020"/>
          </a:xfrm>
          <a:prstGeom prst="rect">
            <a:avLst/>
          </a:prstGeom>
          <a:noFill/>
        </p:spPr>
        <p:txBody>
          <a:bodyPr wrap="square" rtlCol="0">
            <a:spAutoFit/>
          </a:bodyPr>
          <a:p>
            <a:r>
              <a:rPr lang="zh-CN" altLang="en-US">
                <a:latin typeface="+mn-ea"/>
                <a:cs typeface="+mn-ea"/>
              </a:rPr>
              <a:t>（</a:t>
            </a:r>
            <a:r>
              <a:rPr lang="en-US" altLang="zh-CN">
                <a:latin typeface="+mn-ea"/>
                <a:cs typeface="+mn-ea"/>
              </a:rPr>
              <a:t>2</a:t>
            </a:r>
            <a:r>
              <a:rPr lang="zh-CN" altLang="en-US">
                <a:latin typeface="+mn-ea"/>
                <a:cs typeface="+mn-ea"/>
              </a:rPr>
              <a:t>）以牺牲较小的识别性能为代价，换取便携式设备基于擦除导联组合方式进行心律失常诊断是合理的。即存在兼容不同便携式设备采用同类算法识别心律失常的可能性。</a:t>
            </a:r>
            <a:endParaRPr lang="zh-CN" altLang="en-US">
              <a:latin typeface="+mn-ea"/>
              <a:cs typeface="+mn-ea"/>
            </a:endParaRPr>
          </a:p>
        </p:txBody>
      </p:sp>
    </p:spTree>
  </p:cSld>
  <p:clrMapOvr>
    <a:masterClrMapping/>
  </p:clrMapOvr>
  <p:transition>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nvSpPr>
        <p:spPr bwMode="auto">
          <a:xfrm>
            <a:off x="-146685" y="833755"/>
            <a:ext cx="1943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3253" name="组合 96"/>
          <p:cNvGrpSpPr/>
          <p:nvPr/>
        </p:nvGrpSpPr>
        <p:grpSpPr bwMode="auto">
          <a:xfrm>
            <a:off x="1882458" y="1801996"/>
            <a:ext cx="444500" cy="449263"/>
            <a:chOff x="2944759" y="497532"/>
            <a:chExt cx="657188" cy="663945"/>
          </a:xfrm>
        </p:grpSpPr>
        <p:sp>
          <p:nvSpPr>
            <p:cNvPr id="100" name="矩形 9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1" name="矩形 10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2000" b="1" kern="0" dirty="0">
                  <a:solidFill>
                    <a:prstClr val="white"/>
                  </a:solidFill>
                  <a:latin typeface="微软雅黑" panose="020B0503020204020204" pitchFamily="34" charset="-122"/>
                  <a:ea typeface="微软雅黑" panose="020B0503020204020204" pitchFamily="34" charset="-122"/>
                </a:rPr>
                <a:t>一</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98" name="文本框 97"/>
          <p:cNvSpPr txBox="1"/>
          <p:nvPr/>
        </p:nvSpPr>
        <p:spPr>
          <a:xfrm>
            <a:off x="2922270" y="1723415"/>
            <a:ext cx="4757897"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alpha val="75000"/>
                  </a:schemeClr>
                </a:solidFill>
              </a:rPr>
              <a:t>课题背景与研究意义</a:t>
            </a:r>
            <a:endParaRPr lang="zh-CN" altLang="en-US" dirty="0">
              <a:solidFill>
                <a:schemeClr val="tx1">
                  <a:alpha val="75000"/>
                </a:schemeClr>
              </a:solidFill>
            </a:endParaRPr>
          </a:p>
        </p:txBody>
      </p:sp>
      <p:grpSp>
        <p:nvGrpSpPr>
          <p:cNvPr id="53255" name="组合 102"/>
          <p:cNvGrpSpPr/>
          <p:nvPr/>
        </p:nvGrpSpPr>
        <p:grpSpPr bwMode="auto">
          <a:xfrm>
            <a:off x="1882458" y="2588776"/>
            <a:ext cx="444500" cy="449262"/>
            <a:chOff x="2944759" y="497532"/>
            <a:chExt cx="657188" cy="663945"/>
          </a:xfrm>
        </p:grpSpPr>
        <p:sp>
          <p:nvSpPr>
            <p:cNvPr id="106" name="矩形 105"/>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7" name="矩形 106"/>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二</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04" name="文本框 103"/>
          <p:cNvSpPr txBox="1"/>
          <p:nvPr/>
        </p:nvSpPr>
        <p:spPr>
          <a:xfrm>
            <a:off x="2922270" y="25616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alpha val="75000"/>
                  </a:schemeClr>
                </a:solidFill>
              </a:rPr>
              <a:t>研究现状与研究对象</a:t>
            </a:r>
            <a:endParaRPr lang="zh-CN" altLang="en-US" dirty="0">
              <a:solidFill>
                <a:schemeClr val="tx1">
                  <a:alpha val="75000"/>
                </a:schemeClr>
              </a:solidFill>
            </a:endParaRPr>
          </a:p>
        </p:txBody>
      </p:sp>
      <p:grpSp>
        <p:nvGrpSpPr>
          <p:cNvPr id="53257" name="组合 108"/>
          <p:cNvGrpSpPr/>
          <p:nvPr/>
        </p:nvGrpSpPr>
        <p:grpSpPr bwMode="auto">
          <a:xfrm>
            <a:off x="1882458" y="4302600"/>
            <a:ext cx="444500" cy="447675"/>
            <a:chOff x="2944759" y="497532"/>
            <a:chExt cx="657188" cy="663945"/>
          </a:xfrm>
        </p:grpSpPr>
        <p:sp>
          <p:nvSpPr>
            <p:cNvPr id="112" name="矩形 111"/>
            <p:cNvSpPr/>
            <p:nvPr/>
          </p:nvSpPr>
          <p:spPr>
            <a:xfrm>
              <a:off x="3026907" y="584645"/>
              <a:ext cx="575040" cy="576832"/>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3" name="矩形 112"/>
            <p:cNvSpPr/>
            <p:nvPr/>
          </p:nvSpPr>
          <p:spPr>
            <a:xfrm>
              <a:off x="2944759" y="497532"/>
              <a:ext cx="575039" cy="576831"/>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四</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10" name="文本框 109"/>
          <p:cNvSpPr txBox="1"/>
          <p:nvPr/>
        </p:nvSpPr>
        <p:spPr>
          <a:xfrm>
            <a:off x="2922270" y="4238015"/>
            <a:ext cx="7675880"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dirty="0">
                <a:solidFill>
                  <a:schemeClr val="tx1">
                    <a:alpha val="75000"/>
                  </a:schemeClr>
                </a:solidFill>
              </a:rPr>
              <a:t>基于二维化十二导联ECG信号冗余性分析</a:t>
            </a:r>
            <a:endParaRPr dirty="0">
              <a:solidFill>
                <a:schemeClr val="tx1">
                  <a:alpha val="75000"/>
                </a:schemeClr>
              </a:solidFill>
            </a:endParaRPr>
          </a:p>
        </p:txBody>
      </p:sp>
      <p:grpSp>
        <p:nvGrpSpPr>
          <p:cNvPr id="53259" name="组合 114"/>
          <p:cNvGrpSpPr/>
          <p:nvPr/>
        </p:nvGrpSpPr>
        <p:grpSpPr bwMode="auto">
          <a:xfrm>
            <a:off x="1900873" y="3445508"/>
            <a:ext cx="444500" cy="449262"/>
            <a:chOff x="2944759" y="497532"/>
            <a:chExt cx="657188" cy="663945"/>
          </a:xfrm>
        </p:grpSpPr>
        <p:sp>
          <p:nvSpPr>
            <p:cNvPr id="118" name="矩形 117"/>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9" name="矩形 118"/>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三</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grpSp>
        <p:nvGrpSpPr>
          <p:cNvPr id="53261" name="组合 120"/>
          <p:cNvGrpSpPr/>
          <p:nvPr/>
        </p:nvGrpSpPr>
        <p:grpSpPr bwMode="auto">
          <a:xfrm>
            <a:off x="1882458" y="5157924"/>
            <a:ext cx="444500" cy="449263"/>
            <a:chOff x="2944759" y="497532"/>
            <a:chExt cx="657188" cy="663945"/>
          </a:xfrm>
        </p:grpSpPr>
        <p:sp>
          <p:nvSpPr>
            <p:cNvPr id="124" name="矩形 123"/>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25" name="矩形 124"/>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五</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2" name="文本框 121"/>
          <p:cNvSpPr txBox="1"/>
          <p:nvPr/>
        </p:nvSpPr>
        <p:spPr>
          <a:xfrm>
            <a:off x="2922270" y="50762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rgbClr val="FF0000">
                    <a:alpha val="75000"/>
                  </a:srgbClr>
                </a:solidFill>
              </a:rPr>
              <a:t>论文总结与未来展望</a:t>
            </a:r>
            <a:endParaRPr lang="zh-CN" altLang="en-US" dirty="0">
              <a:solidFill>
                <a:srgbClr val="FF0000">
                  <a:alpha val="75000"/>
                </a:srgbClr>
              </a:solidFill>
            </a:endParaRPr>
          </a:p>
        </p:txBody>
      </p:sp>
      <p:grpSp>
        <p:nvGrpSpPr>
          <p:cNvPr id="53263" name="组合 126"/>
          <p:cNvGrpSpPr/>
          <p:nvPr/>
        </p:nvGrpSpPr>
        <p:grpSpPr bwMode="auto">
          <a:xfrm>
            <a:off x="1882458" y="6014837"/>
            <a:ext cx="444500" cy="449263"/>
            <a:chOff x="2944759" y="497532"/>
            <a:chExt cx="657188" cy="663945"/>
          </a:xfrm>
        </p:grpSpPr>
        <p:sp>
          <p:nvSpPr>
            <p:cNvPr id="130" name="矩形 12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31" name="矩形 13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六</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8" name="文本框 127"/>
          <p:cNvSpPr txBox="1"/>
          <p:nvPr/>
        </p:nvSpPr>
        <p:spPr>
          <a:xfrm>
            <a:off x="2922270" y="59144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致谢</a:t>
            </a:r>
            <a:endParaRPr lang="zh-CN" altLang="en-US" dirty="0">
              <a:solidFill>
                <a:schemeClr val="tx1">
                  <a:lumMod val="95000"/>
                  <a:lumOff val="5000"/>
                  <a:alpha val="75000"/>
                </a:schemeClr>
              </a:solidFill>
            </a:endParaRPr>
          </a:p>
        </p:txBody>
      </p:sp>
      <p:sp>
        <p:nvSpPr>
          <p:cNvPr id="2" name="文本框 1"/>
          <p:cNvSpPr txBox="1"/>
          <p:nvPr/>
        </p:nvSpPr>
        <p:spPr>
          <a:xfrm>
            <a:off x="2922270" y="3399815"/>
            <a:ext cx="8870315"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alpha val="75000"/>
                  </a:schemeClr>
                </a:solidFill>
              </a:rPr>
              <a:t>基于DSE-ResNet的十二导联心律失常自动识别</a:t>
            </a:r>
            <a:endParaRPr lang="zh-CN" altLang="en-US" dirty="0">
              <a:solidFill>
                <a:schemeClr val="tx1">
                  <a:alpha val="75000"/>
                </a:schemeClr>
              </a:solidFill>
            </a:endParaRPr>
          </a:p>
        </p:txBody>
      </p:sp>
      <p:sp>
        <p:nvSpPr>
          <p:cNvPr id="6" name="矩形 5"/>
          <p:cNvSpPr/>
          <p:nvPr>
            <p:custDataLst>
              <p:tags r:id="rId1"/>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5" name="图片 4"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53"/>
                                        </p:tgtEl>
                                        <p:attrNameLst>
                                          <p:attrName>style.visibility</p:attrName>
                                        </p:attrNameLst>
                                      </p:cBhvr>
                                      <p:to>
                                        <p:strVal val="visible"/>
                                      </p:to>
                                    </p:set>
                                    <p:anim calcmode="lin" valueType="num">
                                      <p:cBhvr>
                                        <p:cTn id="7" dur="500" fill="hold"/>
                                        <p:tgtEl>
                                          <p:spTgt spid="53253"/>
                                        </p:tgtEl>
                                        <p:attrNameLst>
                                          <p:attrName>ppt_w</p:attrName>
                                        </p:attrNameLst>
                                      </p:cBhvr>
                                      <p:tavLst>
                                        <p:tav tm="0">
                                          <p:val>
                                            <p:fltVal val="0"/>
                                          </p:val>
                                        </p:tav>
                                        <p:tav tm="100000">
                                          <p:val>
                                            <p:strVal val="#ppt_w"/>
                                          </p:val>
                                        </p:tav>
                                      </p:tavLst>
                                    </p:anim>
                                    <p:anim calcmode="lin" valueType="num">
                                      <p:cBhvr>
                                        <p:cTn id="8" dur="500" fill="hold"/>
                                        <p:tgtEl>
                                          <p:spTgt spid="53253"/>
                                        </p:tgtEl>
                                        <p:attrNameLst>
                                          <p:attrName>ppt_h</p:attrName>
                                        </p:attrNameLst>
                                      </p:cBhvr>
                                      <p:tavLst>
                                        <p:tav tm="0">
                                          <p:val>
                                            <p:fltVal val="0"/>
                                          </p:val>
                                        </p:tav>
                                        <p:tav tm="100000">
                                          <p:val>
                                            <p:strVal val="#ppt_h"/>
                                          </p:val>
                                        </p:tav>
                                      </p:tavLst>
                                    </p:anim>
                                    <p:animEffect transition="in" filter="fade">
                                      <p:cBhvr>
                                        <p:cTn id="9" dur="500"/>
                                        <p:tgtEl>
                                          <p:spTgt spid="53253"/>
                                        </p:tgtEl>
                                      </p:cBhvr>
                                    </p:animEffect>
                                  </p:childTnLst>
                                </p:cTn>
                              </p:par>
                              <p:par>
                                <p:cTn id="10" presetID="53" presetClass="entr" presetSubtype="16" fill="hold" nodeType="withEffect">
                                  <p:stCondLst>
                                    <p:cond delay="250"/>
                                  </p:stCondLst>
                                  <p:childTnLst>
                                    <p:set>
                                      <p:cBhvr>
                                        <p:cTn id="11" dur="1" fill="hold">
                                          <p:stCondLst>
                                            <p:cond delay="0"/>
                                          </p:stCondLst>
                                        </p:cTn>
                                        <p:tgtEl>
                                          <p:spTgt spid="53255"/>
                                        </p:tgtEl>
                                        <p:attrNameLst>
                                          <p:attrName>style.visibility</p:attrName>
                                        </p:attrNameLst>
                                      </p:cBhvr>
                                      <p:to>
                                        <p:strVal val="visible"/>
                                      </p:to>
                                    </p:set>
                                    <p:anim calcmode="lin" valueType="num">
                                      <p:cBhvr>
                                        <p:cTn id="12" dur="500" fill="hold"/>
                                        <p:tgtEl>
                                          <p:spTgt spid="53255"/>
                                        </p:tgtEl>
                                        <p:attrNameLst>
                                          <p:attrName>ppt_w</p:attrName>
                                        </p:attrNameLst>
                                      </p:cBhvr>
                                      <p:tavLst>
                                        <p:tav tm="0">
                                          <p:val>
                                            <p:fltVal val="0"/>
                                          </p:val>
                                        </p:tav>
                                        <p:tav tm="100000">
                                          <p:val>
                                            <p:strVal val="#ppt_w"/>
                                          </p:val>
                                        </p:tav>
                                      </p:tavLst>
                                    </p:anim>
                                    <p:anim calcmode="lin" valueType="num">
                                      <p:cBhvr>
                                        <p:cTn id="13" dur="500" fill="hold"/>
                                        <p:tgtEl>
                                          <p:spTgt spid="53255"/>
                                        </p:tgtEl>
                                        <p:attrNameLst>
                                          <p:attrName>ppt_h</p:attrName>
                                        </p:attrNameLst>
                                      </p:cBhvr>
                                      <p:tavLst>
                                        <p:tav tm="0">
                                          <p:val>
                                            <p:fltVal val="0"/>
                                          </p:val>
                                        </p:tav>
                                        <p:tav tm="100000">
                                          <p:val>
                                            <p:strVal val="#ppt_h"/>
                                          </p:val>
                                        </p:tav>
                                      </p:tavLst>
                                    </p:anim>
                                    <p:animEffect transition="in" filter="fade">
                                      <p:cBhvr>
                                        <p:cTn id="14" dur="500"/>
                                        <p:tgtEl>
                                          <p:spTgt spid="53255"/>
                                        </p:tgtEl>
                                      </p:cBhvr>
                                    </p:animEffect>
                                  </p:childTnLst>
                                </p:cTn>
                              </p:par>
                              <p:par>
                                <p:cTn id="15" presetID="53" presetClass="entr" presetSubtype="16" fill="hold" nodeType="withEffect">
                                  <p:stCondLst>
                                    <p:cond delay="250"/>
                                  </p:stCondLst>
                                  <p:childTnLst>
                                    <p:set>
                                      <p:cBhvr>
                                        <p:cTn id="16" dur="1" fill="hold">
                                          <p:stCondLst>
                                            <p:cond delay="0"/>
                                          </p:stCondLst>
                                        </p:cTn>
                                        <p:tgtEl>
                                          <p:spTgt spid="53257"/>
                                        </p:tgtEl>
                                        <p:attrNameLst>
                                          <p:attrName>style.visibility</p:attrName>
                                        </p:attrNameLst>
                                      </p:cBhvr>
                                      <p:to>
                                        <p:strVal val="visible"/>
                                      </p:to>
                                    </p:set>
                                    <p:anim calcmode="lin" valueType="num">
                                      <p:cBhvr>
                                        <p:cTn id="17" dur="500" fill="hold"/>
                                        <p:tgtEl>
                                          <p:spTgt spid="53257"/>
                                        </p:tgtEl>
                                        <p:attrNameLst>
                                          <p:attrName>ppt_w</p:attrName>
                                        </p:attrNameLst>
                                      </p:cBhvr>
                                      <p:tavLst>
                                        <p:tav tm="0">
                                          <p:val>
                                            <p:fltVal val="0"/>
                                          </p:val>
                                        </p:tav>
                                        <p:tav tm="100000">
                                          <p:val>
                                            <p:strVal val="#ppt_w"/>
                                          </p:val>
                                        </p:tav>
                                      </p:tavLst>
                                    </p:anim>
                                    <p:anim calcmode="lin" valueType="num">
                                      <p:cBhvr>
                                        <p:cTn id="18" dur="500" fill="hold"/>
                                        <p:tgtEl>
                                          <p:spTgt spid="53257"/>
                                        </p:tgtEl>
                                        <p:attrNameLst>
                                          <p:attrName>ppt_h</p:attrName>
                                        </p:attrNameLst>
                                      </p:cBhvr>
                                      <p:tavLst>
                                        <p:tav tm="0">
                                          <p:val>
                                            <p:fltVal val="0"/>
                                          </p:val>
                                        </p:tav>
                                        <p:tav tm="100000">
                                          <p:val>
                                            <p:strVal val="#ppt_h"/>
                                          </p:val>
                                        </p:tav>
                                      </p:tavLst>
                                    </p:anim>
                                    <p:animEffect transition="in" filter="fade">
                                      <p:cBhvr>
                                        <p:cTn id="19" dur="500"/>
                                        <p:tgtEl>
                                          <p:spTgt spid="53257"/>
                                        </p:tgtEl>
                                      </p:cBhvr>
                                    </p:animEffect>
                                  </p:childTnLst>
                                </p:cTn>
                              </p:par>
                              <p:par>
                                <p:cTn id="20" presetID="53" presetClass="entr" presetSubtype="16" fill="hold" nodeType="withEffect">
                                  <p:stCondLst>
                                    <p:cond delay="250"/>
                                  </p:stCondLst>
                                  <p:childTnLst>
                                    <p:set>
                                      <p:cBhvr>
                                        <p:cTn id="21" dur="1" fill="hold">
                                          <p:stCondLst>
                                            <p:cond delay="0"/>
                                          </p:stCondLst>
                                        </p:cTn>
                                        <p:tgtEl>
                                          <p:spTgt spid="53259"/>
                                        </p:tgtEl>
                                        <p:attrNameLst>
                                          <p:attrName>style.visibility</p:attrName>
                                        </p:attrNameLst>
                                      </p:cBhvr>
                                      <p:to>
                                        <p:strVal val="visible"/>
                                      </p:to>
                                    </p:set>
                                    <p:anim calcmode="lin" valueType="num">
                                      <p:cBhvr>
                                        <p:cTn id="22" dur="500" fill="hold"/>
                                        <p:tgtEl>
                                          <p:spTgt spid="53259"/>
                                        </p:tgtEl>
                                        <p:attrNameLst>
                                          <p:attrName>ppt_w</p:attrName>
                                        </p:attrNameLst>
                                      </p:cBhvr>
                                      <p:tavLst>
                                        <p:tav tm="0">
                                          <p:val>
                                            <p:fltVal val="0"/>
                                          </p:val>
                                        </p:tav>
                                        <p:tav tm="100000">
                                          <p:val>
                                            <p:strVal val="#ppt_w"/>
                                          </p:val>
                                        </p:tav>
                                      </p:tavLst>
                                    </p:anim>
                                    <p:anim calcmode="lin" valueType="num">
                                      <p:cBhvr>
                                        <p:cTn id="23" dur="500" fill="hold"/>
                                        <p:tgtEl>
                                          <p:spTgt spid="53259"/>
                                        </p:tgtEl>
                                        <p:attrNameLst>
                                          <p:attrName>ppt_h</p:attrName>
                                        </p:attrNameLst>
                                      </p:cBhvr>
                                      <p:tavLst>
                                        <p:tav tm="0">
                                          <p:val>
                                            <p:fltVal val="0"/>
                                          </p:val>
                                        </p:tav>
                                        <p:tav tm="100000">
                                          <p:val>
                                            <p:strVal val="#ppt_h"/>
                                          </p:val>
                                        </p:tav>
                                      </p:tavLst>
                                    </p:anim>
                                    <p:animEffect transition="in" filter="fade">
                                      <p:cBhvr>
                                        <p:cTn id="24" dur="500"/>
                                        <p:tgtEl>
                                          <p:spTgt spid="53259"/>
                                        </p:tgtEl>
                                      </p:cBhvr>
                                    </p:animEffect>
                                  </p:childTnLst>
                                </p:cTn>
                              </p:par>
                              <p:par>
                                <p:cTn id="25" presetID="53" presetClass="entr" presetSubtype="16" fill="hold" nodeType="withEffect">
                                  <p:stCondLst>
                                    <p:cond delay="250"/>
                                  </p:stCondLst>
                                  <p:childTnLst>
                                    <p:set>
                                      <p:cBhvr>
                                        <p:cTn id="26" dur="1" fill="hold">
                                          <p:stCondLst>
                                            <p:cond delay="0"/>
                                          </p:stCondLst>
                                        </p:cTn>
                                        <p:tgtEl>
                                          <p:spTgt spid="53261"/>
                                        </p:tgtEl>
                                        <p:attrNameLst>
                                          <p:attrName>style.visibility</p:attrName>
                                        </p:attrNameLst>
                                      </p:cBhvr>
                                      <p:to>
                                        <p:strVal val="visible"/>
                                      </p:to>
                                    </p:set>
                                    <p:anim calcmode="lin" valueType="num">
                                      <p:cBhvr>
                                        <p:cTn id="27" dur="500" fill="hold"/>
                                        <p:tgtEl>
                                          <p:spTgt spid="53261"/>
                                        </p:tgtEl>
                                        <p:attrNameLst>
                                          <p:attrName>ppt_w</p:attrName>
                                        </p:attrNameLst>
                                      </p:cBhvr>
                                      <p:tavLst>
                                        <p:tav tm="0">
                                          <p:val>
                                            <p:fltVal val="0"/>
                                          </p:val>
                                        </p:tav>
                                        <p:tav tm="100000">
                                          <p:val>
                                            <p:strVal val="#ppt_w"/>
                                          </p:val>
                                        </p:tav>
                                      </p:tavLst>
                                    </p:anim>
                                    <p:anim calcmode="lin" valueType="num">
                                      <p:cBhvr>
                                        <p:cTn id="28" dur="500" fill="hold"/>
                                        <p:tgtEl>
                                          <p:spTgt spid="53261"/>
                                        </p:tgtEl>
                                        <p:attrNameLst>
                                          <p:attrName>ppt_h</p:attrName>
                                        </p:attrNameLst>
                                      </p:cBhvr>
                                      <p:tavLst>
                                        <p:tav tm="0">
                                          <p:val>
                                            <p:fltVal val="0"/>
                                          </p:val>
                                        </p:tav>
                                        <p:tav tm="100000">
                                          <p:val>
                                            <p:strVal val="#ppt_h"/>
                                          </p:val>
                                        </p:tav>
                                      </p:tavLst>
                                    </p:anim>
                                    <p:animEffect transition="in" filter="fade">
                                      <p:cBhvr>
                                        <p:cTn id="29" dur="500"/>
                                        <p:tgtEl>
                                          <p:spTgt spid="53261"/>
                                        </p:tgtEl>
                                      </p:cBhvr>
                                    </p:animEffect>
                                  </p:childTnLst>
                                </p:cTn>
                              </p:par>
                              <p:par>
                                <p:cTn id="30" presetID="53" presetClass="entr" presetSubtype="16" fill="hold" nodeType="withEffect">
                                  <p:stCondLst>
                                    <p:cond delay="250"/>
                                  </p:stCondLst>
                                  <p:childTnLst>
                                    <p:set>
                                      <p:cBhvr>
                                        <p:cTn id="31" dur="1" fill="hold">
                                          <p:stCondLst>
                                            <p:cond delay="0"/>
                                          </p:stCondLst>
                                        </p:cTn>
                                        <p:tgtEl>
                                          <p:spTgt spid="53263"/>
                                        </p:tgtEl>
                                        <p:attrNameLst>
                                          <p:attrName>style.visibility</p:attrName>
                                        </p:attrNameLst>
                                      </p:cBhvr>
                                      <p:to>
                                        <p:strVal val="visible"/>
                                      </p:to>
                                    </p:set>
                                    <p:anim calcmode="lin" valueType="num">
                                      <p:cBhvr>
                                        <p:cTn id="32" dur="500" fill="hold"/>
                                        <p:tgtEl>
                                          <p:spTgt spid="53263"/>
                                        </p:tgtEl>
                                        <p:attrNameLst>
                                          <p:attrName>ppt_w</p:attrName>
                                        </p:attrNameLst>
                                      </p:cBhvr>
                                      <p:tavLst>
                                        <p:tav tm="0">
                                          <p:val>
                                            <p:fltVal val="0"/>
                                          </p:val>
                                        </p:tav>
                                        <p:tav tm="100000">
                                          <p:val>
                                            <p:strVal val="#ppt_w"/>
                                          </p:val>
                                        </p:tav>
                                      </p:tavLst>
                                    </p:anim>
                                    <p:anim calcmode="lin" valueType="num">
                                      <p:cBhvr>
                                        <p:cTn id="33" dur="500" fill="hold"/>
                                        <p:tgtEl>
                                          <p:spTgt spid="53263"/>
                                        </p:tgtEl>
                                        <p:attrNameLst>
                                          <p:attrName>ppt_h</p:attrName>
                                        </p:attrNameLst>
                                      </p:cBhvr>
                                      <p:tavLst>
                                        <p:tav tm="0">
                                          <p:val>
                                            <p:fltVal val="0"/>
                                          </p:val>
                                        </p:tav>
                                        <p:tav tm="100000">
                                          <p:val>
                                            <p:strVal val="#ppt_h"/>
                                          </p:val>
                                        </p:tav>
                                      </p:tavLst>
                                    </p:anim>
                                    <p:animEffect transition="in" filter="fade">
                                      <p:cBhvr>
                                        <p:cTn id="34" dur="500"/>
                                        <p:tgtEl>
                                          <p:spTgt spid="53263"/>
                                        </p:tgtEl>
                                      </p:cBhvr>
                                    </p:animEffect>
                                  </p:childTnLst>
                                </p:cTn>
                              </p:par>
                              <p:par>
                                <p:cTn id="35" presetID="12" presetClass="entr" presetSubtype="8" fill="hold" grpId="0" nodeType="withEffect">
                                  <p:stCondLst>
                                    <p:cond delay="500"/>
                                  </p:stCondLst>
                                  <p:childTnLst>
                                    <p:set>
                                      <p:cBhvr>
                                        <p:cTn id="36" dur="1" fill="hold">
                                          <p:stCondLst>
                                            <p:cond delay="0"/>
                                          </p:stCondLst>
                                        </p:cTn>
                                        <p:tgtEl>
                                          <p:spTgt spid="98"/>
                                        </p:tgtEl>
                                        <p:attrNameLst>
                                          <p:attrName>style.visibility</p:attrName>
                                        </p:attrNameLst>
                                      </p:cBhvr>
                                      <p:to>
                                        <p:strVal val="visible"/>
                                      </p:to>
                                    </p:set>
                                    <p:anim calcmode="lin" valueType="num">
                                      <p:cBhvr additive="base">
                                        <p:cTn id="37" dur="500"/>
                                        <p:tgtEl>
                                          <p:spTgt spid="98"/>
                                        </p:tgtEl>
                                        <p:attrNameLst>
                                          <p:attrName>ppt_x</p:attrName>
                                        </p:attrNameLst>
                                      </p:cBhvr>
                                      <p:tavLst>
                                        <p:tav tm="0">
                                          <p:val>
                                            <p:strVal val="#ppt_x-#ppt_w*1.125000"/>
                                          </p:val>
                                        </p:tav>
                                        <p:tav tm="100000">
                                          <p:val>
                                            <p:strVal val="#ppt_x"/>
                                          </p:val>
                                        </p:tav>
                                      </p:tavLst>
                                    </p:anim>
                                    <p:animEffect transition="in" filter="wipe(right)">
                                      <p:cBhvr>
                                        <p:cTn id="38" dur="500"/>
                                        <p:tgtEl>
                                          <p:spTgt spid="98"/>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104"/>
                                        </p:tgtEl>
                                        <p:attrNameLst>
                                          <p:attrName>style.visibility</p:attrName>
                                        </p:attrNameLst>
                                      </p:cBhvr>
                                      <p:to>
                                        <p:strVal val="visible"/>
                                      </p:to>
                                    </p:set>
                                    <p:anim calcmode="lin" valueType="num">
                                      <p:cBhvr additive="base">
                                        <p:cTn id="41" dur="500"/>
                                        <p:tgtEl>
                                          <p:spTgt spid="104"/>
                                        </p:tgtEl>
                                        <p:attrNameLst>
                                          <p:attrName>ppt_x</p:attrName>
                                        </p:attrNameLst>
                                      </p:cBhvr>
                                      <p:tavLst>
                                        <p:tav tm="0">
                                          <p:val>
                                            <p:strVal val="#ppt_x-#ppt_w*1.125000"/>
                                          </p:val>
                                        </p:tav>
                                        <p:tav tm="100000">
                                          <p:val>
                                            <p:strVal val="#ppt_x"/>
                                          </p:val>
                                        </p:tav>
                                      </p:tavLst>
                                    </p:anim>
                                    <p:animEffect transition="in" filter="wipe(right)">
                                      <p:cBhvr>
                                        <p:cTn id="42" dur="500"/>
                                        <p:tgtEl>
                                          <p:spTgt spid="104"/>
                                        </p:tgtEl>
                                      </p:cBhvr>
                                    </p:animEffect>
                                  </p:childTnLst>
                                </p:cTn>
                              </p:par>
                              <p:par>
                                <p:cTn id="43" presetID="12" presetClass="entr" presetSubtype="8" fill="hold" grpId="0" nodeType="withEffect">
                                  <p:stCondLst>
                                    <p:cond delay="500"/>
                                  </p:stCondLst>
                                  <p:childTnLst>
                                    <p:set>
                                      <p:cBhvr>
                                        <p:cTn id="44" dur="1" fill="hold">
                                          <p:stCondLst>
                                            <p:cond delay="0"/>
                                          </p:stCondLst>
                                        </p:cTn>
                                        <p:tgtEl>
                                          <p:spTgt spid="110"/>
                                        </p:tgtEl>
                                        <p:attrNameLst>
                                          <p:attrName>style.visibility</p:attrName>
                                        </p:attrNameLst>
                                      </p:cBhvr>
                                      <p:to>
                                        <p:strVal val="visible"/>
                                      </p:to>
                                    </p:set>
                                    <p:anim calcmode="lin" valueType="num">
                                      <p:cBhvr additive="base">
                                        <p:cTn id="45" dur="500"/>
                                        <p:tgtEl>
                                          <p:spTgt spid="110"/>
                                        </p:tgtEl>
                                        <p:attrNameLst>
                                          <p:attrName>ppt_x</p:attrName>
                                        </p:attrNameLst>
                                      </p:cBhvr>
                                      <p:tavLst>
                                        <p:tav tm="0">
                                          <p:val>
                                            <p:strVal val="#ppt_x-#ppt_w*1.125000"/>
                                          </p:val>
                                        </p:tav>
                                        <p:tav tm="100000">
                                          <p:val>
                                            <p:strVal val="#ppt_x"/>
                                          </p:val>
                                        </p:tav>
                                      </p:tavLst>
                                    </p:anim>
                                    <p:animEffect transition="in" filter="wipe(right)">
                                      <p:cBhvr>
                                        <p:cTn id="46" dur="500"/>
                                        <p:tgtEl>
                                          <p:spTgt spid="110"/>
                                        </p:tgtEl>
                                      </p:cBhvr>
                                    </p:animEffect>
                                  </p:childTnLst>
                                </p:cTn>
                              </p:par>
                              <p:par>
                                <p:cTn id="47" presetID="12" presetClass="entr" presetSubtype="8" fill="hold" grpId="0" nodeType="withEffect">
                                  <p:stCondLst>
                                    <p:cond delay="500"/>
                                  </p:stCondLst>
                                  <p:childTnLst>
                                    <p:set>
                                      <p:cBhvr>
                                        <p:cTn id="48" dur="1" fill="hold">
                                          <p:stCondLst>
                                            <p:cond delay="0"/>
                                          </p:stCondLst>
                                        </p:cTn>
                                        <p:tgtEl>
                                          <p:spTgt spid="122"/>
                                        </p:tgtEl>
                                        <p:attrNameLst>
                                          <p:attrName>style.visibility</p:attrName>
                                        </p:attrNameLst>
                                      </p:cBhvr>
                                      <p:to>
                                        <p:strVal val="visible"/>
                                      </p:to>
                                    </p:set>
                                    <p:anim calcmode="lin" valueType="num">
                                      <p:cBhvr additive="base">
                                        <p:cTn id="49" dur="500"/>
                                        <p:tgtEl>
                                          <p:spTgt spid="122"/>
                                        </p:tgtEl>
                                        <p:attrNameLst>
                                          <p:attrName>ppt_x</p:attrName>
                                        </p:attrNameLst>
                                      </p:cBhvr>
                                      <p:tavLst>
                                        <p:tav tm="0">
                                          <p:val>
                                            <p:strVal val="#ppt_x-#ppt_w*1.125000"/>
                                          </p:val>
                                        </p:tav>
                                        <p:tav tm="100000">
                                          <p:val>
                                            <p:strVal val="#ppt_x"/>
                                          </p:val>
                                        </p:tav>
                                      </p:tavLst>
                                    </p:anim>
                                    <p:animEffect transition="in" filter="wipe(right)">
                                      <p:cBhvr>
                                        <p:cTn id="50" dur="500"/>
                                        <p:tgtEl>
                                          <p:spTgt spid="122"/>
                                        </p:tgtEl>
                                      </p:cBhvr>
                                    </p:animEffect>
                                  </p:childTnLst>
                                </p:cTn>
                              </p:par>
                              <p:par>
                                <p:cTn id="51" presetID="12" presetClass="entr" presetSubtype="8" fill="hold" grpId="0" nodeType="withEffect">
                                  <p:stCondLst>
                                    <p:cond delay="500"/>
                                  </p:stCondLst>
                                  <p:childTnLst>
                                    <p:set>
                                      <p:cBhvr>
                                        <p:cTn id="52" dur="1" fill="hold">
                                          <p:stCondLst>
                                            <p:cond delay="0"/>
                                          </p:stCondLst>
                                        </p:cTn>
                                        <p:tgtEl>
                                          <p:spTgt spid="128"/>
                                        </p:tgtEl>
                                        <p:attrNameLst>
                                          <p:attrName>style.visibility</p:attrName>
                                        </p:attrNameLst>
                                      </p:cBhvr>
                                      <p:to>
                                        <p:strVal val="visible"/>
                                      </p:to>
                                    </p:set>
                                    <p:anim calcmode="lin" valueType="num">
                                      <p:cBhvr additive="base">
                                        <p:cTn id="53" dur="500"/>
                                        <p:tgtEl>
                                          <p:spTgt spid="128"/>
                                        </p:tgtEl>
                                        <p:attrNameLst>
                                          <p:attrName>ppt_x</p:attrName>
                                        </p:attrNameLst>
                                      </p:cBhvr>
                                      <p:tavLst>
                                        <p:tav tm="0">
                                          <p:val>
                                            <p:strVal val="#ppt_x-#ppt_w*1.125000"/>
                                          </p:val>
                                        </p:tav>
                                        <p:tav tm="100000">
                                          <p:val>
                                            <p:strVal val="#ppt_x"/>
                                          </p:val>
                                        </p:tav>
                                      </p:tavLst>
                                    </p:anim>
                                    <p:animEffect transition="in" filter="wipe(right)">
                                      <p:cBhvr>
                                        <p:cTn id="54" dur="500"/>
                                        <p:tgtEl>
                                          <p:spTgt spid="128"/>
                                        </p:tgtEl>
                                      </p:cBhvr>
                                    </p:animEffect>
                                  </p:childTnLst>
                                </p:cTn>
                              </p:par>
                              <p:par>
                                <p:cTn id="55" presetID="12" presetClass="entr" presetSubtype="8" fill="hold" grpId="0" nodeType="withEffect">
                                  <p:stCondLst>
                                    <p:cond delay="50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p:tgtEl>
                                          <p:spTgt spid="2"/>
                                        </p:tgtEl>
                                        <p:attrNameLst>
                                          <p:attrName>ppt_x</p:attrName>
                                        </p:attrNameLst>
                                      </p:cBhvr>
                                      <p:tavLst>
                                        <p:tav tm="0">
                                          <p:val>
                                            <p:strVal val="#ppt_x-#ppt_w*1.125000"/>
                                          </p:val>
                                        </p:tav>
                                        <p:tav tm="100000">
                                          <p:val>
                                            <p:strVal val="#ppt_x"/>
                                          </p:val>
                                        </p:tav>
                                      </p:tavLst>
                                    </p:anim>
                                    <p:animEffect transition="in" filter="wipe(right)">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4" grpId="0"/>
      <p:bldP spid="110" grpId="0"/>
      <p:bldP spid="122" grpId="0"/>
      <p:bldP spid="128" grpId="0"/>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0035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1</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论文总结</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12" name="文本框 11"/>
          <p:cNvSpPr txBox="1"/>
          <p:nvPr>
            <p:custDataLst>
              <p:tags r:id="rId7"/>
            </p:custDataLst>
          </p:nvPr>
        </p:nvSpPr>
        <p:spPr>
          <a:xfrm>
            <a:off x="1449070" y="1932305"/>
            <a:ext cx="8873490" cy="1198880"/>
          </a:xfrm>
          <a:prstGeom prst="rect">
            <a:avLst/>
          </a:prstGeom>
          <a:noFill/>
        </p:spPr>
        <p:txBody>
          <a:bodyPr wrap="square" rtlCol="0">
            <a:spAutoFit/>
          </a:bodyPr>
          <a:p>
            <a:r>
              <a:rPr lang="en-US" altLang="zh-CN">
                <a:latin typeface="+mn-ea"/>
                <a:cs typeface="+mn-ea"/>
              </a:rPr>
              <a:t>    </a:t>
            </a:r>
            <a:r>
              <a:rPr lang="zh-CN" altLang="en-US">
                <a:latin typeface="+mn-ea"/>
                <a:cs typeface="+mn-ea"/>
              </a:rPr>
              <a:t>提出了一种多通道时间序列信号的二维化转换方法。将原始的十二导联ECG拼接成灰度图一样的二维平面，每一列代表单导联的时间序列，每个“像素”代表心电图的一个电压值。二维化后的十二导联ECG既具备时间维度的连续性，又具备空间维度的相邻性。</a:t>
            </a:r>
            <a:endParaRPr lang="zh-CN" altLang="en-US">
              <a:latin typeface="+mn-ea"/>
              <a:cs typeface="+mn-ea"/>
            </a:endParaRPr>
          </a:p>
        </p:txBody>
      </p:sp>
      <p:sp>
        <p:nvSpPr>
          <p:cNvPr id="13" name="文本框 12"/>
          <p:cNvSpPr txBox="1"/>
          <p:nvPr>
            <p:custDataLst>
              <p:tags r:id="rId8"/>
            </p:custDataLst>
          </p:nvPr>
        </p:nvSpPr>
        <p:spPr>
          <a:xfrm>
            <a:off x="1449070" y="3402330"/>
            <a:ext cx="8841105" cy="645160"/>
          </a:xfrm>
          <a:prstGeom prst="rect">
            <a:avLst/>
          </a:prstGeom>
          <a:noFill/>
        </p:spPr>
        <p:txBody>
          <a:bodyPr wrap="square" rtlCol="0">
            <a:spAutoFit/>
          </a:bodyPr>
          <a:p>
            <a:r>
              <a:rPr lang="en-US" altLang="zh-CN">
                <a:latin typeface="+mn-ea"/>
                <a:cs typeface="+mn-ea"/>
              </a:rPr>
              <a:t>    </a:t>
            </a:r>
            <a:r>
              <a:rPr lang="zh-CN" altLang="en-US">
                <a:latin typeface="+mn-ea"/>
                <a:cs typeface="+mn-ea"/>
              </a:rPr>
              <a:t>提出了一种二维DNN模型DSE-ResNet用于处理多通道时间序列ECG信号。DSE-ResNet可以在整个训练阶段学习导联内部和导联之间的特征。</a:t>
            </a:r>
            <a:endParaRPr lang="zh-CN" altLang="en-US">
              <a:latin typeface="+mn-ea"/>
              <a:cs typeface="+mn-ea"/>
            </a:endParaRPr>
          </a:p>
        </p:txBody>
      </p:sp>
      <p:sp>
        <p:nvSpPr>
          <p:cNvPr id="14" name="文本框 13"/>
          <p:cNvSpPr txBox="1"/>
          <p:nvPr>
            <p:custDataLst>
              <p:tags r:id="rId9"/>
            </p:custDataLst>
          </p:nvPr>
        </p:nvSpPr>
        <p:spPr>
          <a:xfrm>
            <a:off x="1449070" y="4318635"/>
            <a:ext cx="8841105" cy="645160"/>
          </a:xfrm>
          <a:prstGeom prst="rect">
            <a:avLst/>
          </a:prstGeom>
          <a:noFill/>
        </p:spPr>
        <p:txBody>
          <a:bodyPr wrap="square" rtlCol="0">
            <a:spAutoFit/>
          </a:bodyPr>
          <a:p>
            <a:r>
              <a:rPr lang="en-US" altLang="zh-CN">
                <a:latin typeface="+mn-ea"/>
                <a:cs typeface="+mn-ea"/>
              </a:rPr>
              <a:t>    </a:t>
            </a:r>
            <a:r>
              <a:rPr lang="zh-CN" altLang="en-US">
                <a:latin typeface="+mn-ea"/>
                <a:cs typeface="+mn-ea"/>
              </a:rPr>
              <a:t>提出了深度学习过程中导联信号存在冗余的问题，并针对这个问题提出一套具体的研究方案。</a:t>
            </a:r>
            <a:endParaRPr lang="zh-CN" altLang="en-US">
              <a:latin typeface="+mn-ea"/>
              <a:cs typeface="+mn-ea"/>
            </a:endParaRPr>
          </a:p>
        </p:txBody>
      </p:sp>
      <p:sp>
        <p:nvSpPr>
          <p:cNvPr id="15" name="文本框 14"/>
          <p:cNvSpPr txBox="1"/>
          <p:nvPr>
            <p:custDataLst>
              <p:tags r:id="rId10"/>
            </p:custDataLst>
          </p:nvPr>
        </p:nvSpPr>
        <p:spPr>
          <a:xfrm>
            <a:off x="1449070" y="5234940"/>
            <a:ext cx="8712200" cy="645160"/>
          </a:xfrm>
          <a:prstGeom prst="rect">
            <a:avLst/>
          </a:prstGeom>
          <a:noFill/>
        </p:spPr>
        <p:txBody>
          <a:bodyPr wrap="square" rtlCol="0">
            <a:spAutoFit/>
          </a:bodyPr>
          <a:p>
            <a:r>
              <a:rPr lang="en-US" altLang="zh-CN">
                <a:latin typeface="+mn-ea"/>
                <a:cs typeface="+mn-ea"/>
              </a:rPr>
              <a:t>    </a:t>
            </a:r>
            <a:r>
              <a:rPr lang="zh-CN" altLang="en-US">
                <a:latin typeface="+mn-ea"/>
                <a:cs typeface="+mn-ea"/>
              </a:rPr>
              <a:t>建立了一个基于Flask的线上心律失常自动识别平台。该平台为用户提供自助服务接口，用户可上传自己测量的十二导联ECG数据进行心律失常类别的自动识别。</a:t>
            </a:r>
            <a:endParaRPr lang="zh-CN" altLang="en-US">
              <a:latin typeface="+mn-ea"/>
              <a:cs typeface="+mn-ea"/>
            </a:endParaRPr>
          </a:p>
        </p:txBody>
      </p:sp>
      <p:pic>
        <p:nvPicPr>
          <p:cNvPr id="4" name="图片 3" descr="三角立体对比面积图"/>
          <p:cNvPicPr>
            <a:picLocks noChangeAspect="1"/>
          </p:cNvPicPr>
          <p:nvPr>
            <p:custDataLst>
              <p:tags r:id="rId11"/>
            </p:custDataLst>
          </p:nvPr>
        </p:nvPicPr>
        <p:blipFill>
          <a:blip r:embed="rId12">
            <a:extLst>
              <a:ext uri="{96DAC541-7B7A-43D3-8B79-37D633B846F1}">
                <asvg:svgBlip xmlns:asvg="http://schemas.microsoft.com/office/drawing/2016/SVG/main" r:embed="rId13"/>
              </a:ext>
            </a:extLst>
          </a:blip>
          <a:stretch>
            <a:fillRect/>
          </a:stretch>
        </p:blipFill>
        <p:spPr>
          <a:xfrm rot="5400000">
            <a:off x="1517650" y="1904365"/>
            <a:ext cx="354330" cy="354330"/>
          </a:xfrm>
          <a:prstGeom prst="rect">
            <a:avLst/>
          </a:prstGeom>
        </p:spPr>
      </p:pic>
      <p:pic>
        <p:nvPicPr>
          <p:cNvPr id="5" name="图片 4" descr="三角立体对比面积图"/>
          <p:cNvPicPr>
            <a:picLocks noChangeAspect="1"/>
          </p:cNvPicPr>
          <p:nvPr>
            <p:custDataLst>
              <p:tags r:id="rId14"/>
            </p:custDataLst>
          </p:nvPr>
        </p:nvPicPr>
        <p:blipFill>
          <a:blip r:embed="rId12">
            <a:extLst>
              <a:ext uri="{96DAC541-7B7A-43D3-8B79-37D633B846F1}">
                <asvg:svgBlip xmlns:asvg="http://schemas.microsoft.com/office/drawing/2016/SVG/main" r:embed="rId13"/>
              </a:ext>
            </a:extLst>
          </a:blip>
          <a:stretch>
            <a:fillRect/>
          </a:stretch>
        </p:blipFill>
        <p:spPr>
          <a:xfrm rot="5400000">
            <a:off x="1517650" y="3390900"/>
            <a:ext cx="354330" cy="354330"/>
          </a:xfrm>
          <a:prstGeom prst="rect">
            <a:avLst/>
          </a:prstGeom>
        </p:spPr>
      </p:pic>
      <p:pic>
        <p:nvPicPr>
          <p:cNvPr id="8" name="图片 7" descr="三角立体对比面积图"/>
          <p:cNvPicPr>
            <a:picLocks noChangeAspect="1"/>
          </p:cNvPicPr>
          <p:nvPr>
            <p:custDataLst>
              <p:tags r:id="rId15"/>
            </p:custDataLst>
          </p:nvPr>
        </p:nvPicPr>
        <p:blipFill>
          <a:blip r:embed="rId12">
            <a:extLst>
              <a:ext uri="{96DAC541-7B7A-43D3-8B79-37D633B846F1}">
                <asvg:svgBlip xmlns:asvg="http://schemas.microsoft.com/office/drawing/2016/SVG/main" r:embed="rId13"/>
              </a:ext>
            </a:extLst>
          </a:blip>
          <a:stretch>
            <a:fillRect/>
          </a:stretch>
        </p:blipFill>
        <p:spPr>
          <a:xfrm rot="5400000">
            <a:off x="1517650" y="4293870"/>
            <a:ext cx="354330" cy="354330"/>
          </a:xfrm>
          <a:prstGeom prst="rect">
            <a:avLst/>
          </a:prstGeom>
        </p:spPr>
      </p:pic>
      <p:pic>
        <p:nvPicPr>
          <p:cNvPr id="9" name="图片 8" descr="三角立体对比面积图"/>
          <p:cNvPicPr>
            <a:picLocks noChangeAspect="1"/>
          </p:cNvPicPr>
          <p:nvPr>
            <p:custDataLst>
              <p:tags r:id="rId16"/>
            </p:custDataLst>
          </p:nvPr>
        </p:nvPicPr>
        <p:blipFill>
          <a:blip r:embed="rId12">
            <a:extLst>
              <a:ext uri="{96DAC541-7B7A-43D3-8B79-37D633B846F1}">
                <asvg:svgBlip xmlns:asvg="http://schemas.microsoft.com/office/drawing/2016/SVG/main" r:embed="rId13"/>
              </a:ext>
            </a:extLst>
          </a:blip>
          <a:stretch>
            <a:fillRect/>
          </a:stretch>
        </p:blipFill>
        <p:spPr>
          <a:xfrm rot="5400000">
            <a:off x="1517650" y="5215890"/>
            <a:ext cx="354330" cy="354330"/>
          </a:xfrm>
          <a:prstGeom prst="rect">
            <a:avLst/>
          </a:prstGeom>
        </p:spPr>
      </p:pic>
    </p:spTree>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0035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2</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未来展望</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1378585" y="1760855"/>
            <a:ext cx="9011920" cy="368300"/>
          </a:xfrm>
          <a:prstGeom prst="rect">
            <a:avLst/>
          </a:prstGeom>
          <a:noFill/>
        </p:spPr>
        <p:txBody>
          <a:bodyPr wrap="square" rtlCol="0">
            <a:spAutoFit/>
          </a:bodyPr>
          <a:p>
            <a:r>
              <a:rPr lang="en-US" altLang="zh-CN">
                <a:latin typeface="+mn-ea"/>
                <a:cs typeface="+mn-ea"/>
              </a:rPr>
              <a:t>    </a:t>
            </a:r>
            <a:r>
              <a:rPr lang="zh-CN" altLang="en-US">
                <a:latin typeface="+mn-ea"/>
                <a:cs typeface="+mn-ea"/>
              </a:rPr>
              <a:t>研究二维化十二导联ECG在深度学习过程中的排序问题。</a:t>
            </a:r>
            <a:endParaRPr lang="zh-CN" altLang="en-US">
              <a:latin typeface="+mn-ea"/>
              <a:cs typeface="+mn-ea"/>
            </a:endParaRPr>
          </a:p>
        </p:txBody>
      </p:sp>
      <p:sp>
        <p:nvSpPr>
          <p:cNvPr id="4" name="文本框 3"/>
          <p:cNvSpPr txBox="1"/>
          <p:nvPr/>
        </p:nvSpPr>
        <p:spPr>
          <a:xfrm>
            <a:off x="1378585" y="2353945"/>
            <a:ext cx="8978900" cy="645160"/>
          </a:xfrm>
          <a:prstGeom prst="rect">
            <a:avLst/>
          </a:prstGeom>
          <a:noFill/>
        </p:spPr>
        <p:txBody>
          <a:bodyPr wrap="square" rtlCol="0">
            <a:spAutoFit/>
          </a:bodyPr>
          <a:p>
            <a:r>
              <a:rPr lang="en-US" altLang="zh-CN">
                <a:latin typeface="+mn-ea"/>
                <a:cs typeface="+mn-ea"/>
              </a:rPr>
              <a:t>    </a:t>
            </a:r>
            <a:r>
              <a:rPr lang="zh-CN" altLang="en-US">
                <a:latin typeface="+mn-ea"/>
                <a:cs typeface="+mn-ea"/>
              </a:rPr>
              <a:t>研究擦除导联的其他组合方式对心律失常的影响，尽可能匹配到现有便携式心电监测设备能够记录的导联，从而实现不同设备的心律失常的高性能自动识别。</a:t>
            </a:r>
            <a:endParaRPr lang="zh-CN" altLang="en-US">
              <a:latin typeface="+mn-ea"/>
              <a:cs typeface="+mn-ea"/>
            </a:endParaRPr>
          </a:p>
        </p:txBody>
      </p:sp>
      <p:sp>
        <p:nvSpPr>
          <p:cNvPr id="5" name="文本框 4"/>
          <p:cNvSpPr txBox="1"/>
          <p:nvPr/>
        </p:nvSpPr>
        <p:spPr>
          <a:xfrm>
            <a:off x="1378585" y="3223895"/>
            <a:ext cx="8978900" cy="645160"/>
          </a:xfrm>
          <a:prstGeom prst="rect">
            <a:avLst/>
          </a:prstGeom>
          <a:noFill/>
        </p:spPr>
        <p:txBody>
          <a:bodyPr wrap="square" rtlCol="0">
            <a:spAutoFit/>
          </a:bodyPr>
          <a:p>
            <a:r>
              <a:rPr lang="en-US" altLang="zh-CN">
                <a:latin typeface="+mn-ea"/>
                <a:cs typeface="+mn-ea"/>
              </a:rPr>
              <a:t>    </a:t>
            </a:r>
            <a:r>
              <a:rPr lang="zh-CN" altLang="en-US">
                <a:latin typeface="+mn-ea"/>
                <a:cs typeface="+mn-ea"/>
              </a:rPr>
              <a:t>研究不同心律失常类型和能够诊断它的导联之间的对应关系，从而在自动识别算法中给予特定心律失常对应导联的权重，加大识别的准确性。</a:t>
            </a:r>
            <a:endParaRPr lang="zh-CN" altLang="en-US">
              <a:latin typeface="+mn-ea"/>
              <a:cs typeface="+mn-ea"/>
            </a:endParaRPr>
          </a:p>
        </p:txBody>
      </p:sp>
      <p:sp>
        <p:nvSpPr>
          <p:cNvPr id="8" name="文本框 7"/>
          <p:cNvSpPr txBox="1"/>
          <p:nvPr/>
        </p:nvSpPr>
        <p:spPr>
          <a:xfrm>
            <a:off x="1378585" y="4093845"/>
            <a:ext cx="8848090" cy="645160"/>
          </a:xfrm>
          <a:prstGeom prst="rect">
            <a:avLst/>
          </a:prstGeom>
          <a:noFill/>
        </p:spPr>
        <p:txBody>
          <a:bodyPr wrap="square" rtlCol="0">
            <a:spAutoFit/>
          </a:bodyPr>
          <a:p>
            <a:r>
              <a:rPr lang="en-US" altLang="zh-CN">
                <a:latin typeface="+mn-ea"/>
                <a:cs typeface="+mn-ea"/>
              </a:rPr>
              <a:t>    </a:t>
            </a:r>
            <a:r>
              <a:rPr lang="zh-CN" altLang="en-US">
                <a:latin typeface="+mn-ea"/>
                <a:cs typeface="+mn-ea"/>
              </a:rPr>
              <a:t>可视化不同导联擦除方式在训练过程中被关注的部分，以此判定CNN关注的局部信息主要依赖的导联是什么。</a:t>
            </a:r>
            <a:endParaRPr lang="zh-CN" altLang="en-US">
              <a:latin typeface="+mn-ea"/>
              <a:cs typeface="+mn-ea"/>
            </a:endParaRPr>
          </a:p>
        </p:txBody>
      </p:sp>
      <p:sp>
        <p:nvSpPr>
          <p:cNvPr id="9" name="文本框 8"/>
          <p:cNvSpPr txBox="1"/>
          <p:nvPr/>
        </p:nvSpPr>
        <p:spPr>
          <a:xfrm>
            <a:off x="1378585" y="4963795"/>
            <a:ext cx="8847455" cy="645160"/>
          </a:xfrm>
          <a:prstGeom prst="rect">
            <a:avLst/>
          </a:prstGeom>
          <a:noFill/>
        </p:spPr>
        <p:txBody>
          <a:bodyPr wrap="square" rtlCol="0">
            <a:spAutoFit/>
          </a:bodyPr>
          <a:p>
            <a:r>
              <a:rPr lang="en-US" altLang="zh-CN">
                <a:latin typeface="+mn-ea"/>
                <a:cs typeface="+mn-ea"/>
              </a:rPr>
              <a:t>    </a:t>
            </a:r>
            <a:r>
              <a:rPr lang="zh-CN" altLang="en-US">
                <a:latin typeface="+mn-ea"/>
                <a:cs typeface="+mn-ea"/>
              </a:rPr>
              <a:t>收集更多的十二导联数据库，将不同心律失常类型的数量保持在同一水平，屏蔽因缺乏样本而导致模型学习特征不足够的问题。</a:t>
            </a:r>
            <a:endParaRPr lang="zh-CN" altLang="en-US">
              <a:latin typeface="+mn-ea"/>
              <a:cs typeface="+mn-ea"/>
            </a:endParaRPr>
          </a:p>
        </p:txBody>
      </p:sp>
      <p:sp>
        <p:nvSpPr>
          <p:cNvPr id="10" name="文本框 9"/>
          <p:cNvSpPr txBox="1"/>
          <p:nvPr/>
        </p:nvSpPr>
        <p:spPr>
          <a:xfrm>
            <a:off x="1378585" y="5833745"/>
            <a:ext cx="8847455" cy="645160"/>
          </a:xfrm>
          <a:prstGeom prst="rect">
            <a:avLst/>
          </a:prstGeom>
          <a:noFill/>
        </p:spPr>
        <p:txBody>
          <a:bodyPr wrap="square" rtlCol="0">
            <a:spAutoFit/>
          </a:bodyPr>
          <a:p>
            <a:r>
              <a:rPr lang="en-US" altLang="zh-CN">
                <a:latin typeface="+mn-ea"/>
                <a:cs typeface="+mn-ea"/>
              </a:rPr>
              <a:t>    </a:t>
            </a:r>
            <a:r>
              <a:rPr lang="zh-CN" altLang="en-US">
                <a:latin typeface="+mn-ea"/>
                <a:cs typeface="+mn-ea"/>
              </a:rPr>
              <a:t>持续优化基于Flask的心律失常自动分类平台的功能和算法性能。同时关注系统的实时性和数据库的安全性。</a:t>
            </a:r>
            <a:endParaRPr lang="zh-CN" altLang="en-US">
              <a:latin typeface="+mn-ea"/>
              <a:cs typeface="+mn-ea"/>
            </a:endParaRPr>
          </a:p>
        </p:txBody>
      </p:sp>
      <p:pic>
        <p:nvPicPr>
          <p:cNvPr id="11" name="图片 10" descr="三角立体对比面积图"/>
          <p:cNvPicPr>
            <a:picLocks noChangeAspect="1"/>
          </p:cNvPicPr>
          <p:nvPr>
            <p:custDataLst>
              <p:tags r:id="rId7"/>
            </p:custDataLst>
          </p:nvPr>
        </p:nvPicPr>
        <p:blipFill>
          <a:blip r:embed="rId8">
            <a:extLst>
              <a:ext uri="{96DAC541-7B7A-43D3-8B79-37D633B846F1}">
                <asvg:svgBlip xmlns:asvg="http://schemas.microsoft.com/office/drawing/2016/SVG/main" r:embed="rId9"/>
              </a:ext>
            </a:extLst>
          </a:blip>
          <a:stretch>
            <a:fillRect/>
          </a:stretch>
        </p:blipFill>
        <p:spPr>
          <a:xfrm rot="5400000">
            <a:off x="1517650" y="1742440"/>
            <a:ext cx="354330" cy="354330"/>
          </a:xfrm>
          <a:prstGeom prst="rect">
            <a:avLst/>
          </a:prstGeom>
        </p:spPr>
      </p:pic>
      <p:pic>
        <p:nvPicPr>
          <p:cNvPr id="12" name="图片 11" descr="三角立体对比面积图"/>
          <p:cNvPicPr>
            <a:picLocks noChangeAspect="1"/>
          </p:cNvPicPr>
          <p:nvPr>
            <p:custDataLst>
              <p:tags r:id="rId10"/>
            </p:custDataLst>
          </p:nvPr>
        </p:nvPicPr>
        <p:blipFill>
          <a:blip r:embed="rId8">
            <a:extLst>
              <a:ext uri="{96DAC541-7B7A-43D3-8B79-37D633B846F1}">
                <asvg:svgBlip xmlns:asvg="http://schemas.microsoft.com/office/drawing/2016/SVG/main" r:embed="rId9"/>
              </a:ext>
            </a:extLst>
          </a:blip>
          <a:stretch>
            <a:fillRect/>
          </a:stretch>
        </p:blipFill>
        <p:spPr>
          <a:xfrm rot="5400000">
            <a:off x="1517650" y="2353945"/>
            <a:ext cx="354330" cy="354330"/>
          </a:xfrm>
          <a:prstGeom prst="rect">
            <a:avLst/>
          </a:prstGeom>
        </p:spPr>
      </p:pic>
      <p:pic>
        <p:nvPicPr>
          <p:cNvPr id="13" name="图片 12" descr="三角立体对比面积图"/>
          <p:cNvPicPr>
            <a:picLocks noChangeAspect="1"/>
          </p:cNvPicPr>
          <p:nvPr>
            <p:custDataLst>
              <p:tags r:id="rId11"/>
            </p:custDataLst>
          </p:nvPr>
        </p:nvPicPr>
        <p:blipFill>
          <a:blip r:embed="rId8">
            <a:extLst>
              <a:ext uri="{96DAC541-7B7A-43D3-8B79-37D633B846F1}">
                <asvg:svgBlip xmlns:asvg="http://schemas.microsoft.com/office/drawing/2016/SVG/main" r:embed="rId9"/>
              </a:ext>
            </a:extLst>
          </a:blip>
          <a:stretch>
            <a:fillRect/>
          </a:stretch>
        </p:blipFill>
        <p:spPr>
          <a:xfrm rot="5400000">
            <a:off x="1517650" y="3214370"/>
            <a:ext cx="354330" cy="354330"/>
          </a:xfrm>
          <a:prstGeom prst="rect">
            <a:avLst/>
          </a:prstGeom>
        </p:spPr>
      </p:pic>
      <p:pic>
        <p:nvPicPr>
          <p:cNvPr id="14" name="图片 13" descr="三角立体对比面积图"/>
          <p:cNvPicPr>
            <a:picLocks noChangeAspect="1"/>
          </p:cNvPicPr>
          <p:nvPr>
            <p:custDataLst>
              <p:tags r:id="rId12"/>
            </p:custDataLst>
          </p:nvPr>
        </p:nvPicPr>
        <p:blipFill>
          <a:blip r:embed="rId8">
            <a:extLst>
              <a:ext uri="{96DAC541-7B7A-43D3-8B79-37D633B846F1}">
                <asvg:svgBlip xmlns:asvg="http://schemas.microsoft.com/office/drawing/2016/SVG/main" r:embed="rId9"/>
              </a:ext>
            </a:extLst>
          </a:blip>
          <a:stretch>
            <a:fillRect/>
          </a:stretch>
        </p:blipFill>
        <p:spPr>
          <a:xfrm rot="5400000">
            <a:off x="1517650" y="4055110"/>
            <a:ext cx="354330" cy="354330"/>
          </a:xfrm>
          <a:prstGeom prst="rect">
            <a:avLst/>
          </a:prstGeom>
        </p:spPr>
      </p:pic>
      <p:pic>
        <p:nvPicPr>
          <p:cNvPr id="15" name="图片 14" descr="三角立体对比面积图"/>
          <p:cNvPicPr>
            <a:picLocks noChangeAspect="1"/>
          </p:cNvPicPr>
          <p:nvPr>
            <p:custDataLst>
              <p:tags r:id="rId13"/>
            </p:custDataLst>
          </p:nvPr>
        </p:nvPicPr>
        <p:blipFill>
          <a:blip r:embed="rId8">
            <a:extLst>
              <a:ext uri="{96DAC541-7B7A-43D3-8B79-37D633B846F1}">
                <asvg:svgBlip xmlns:asvg="http://schemas.microsoft.com/office/drawing/2016/SVG/main" r:embed="rId9"/>
              </a:ext>
            </a:extLst>
          </a:blip>
          <a:stretch>
            <a:fillRect/>
          </a:stretch>
        </p:blipFill>
        <p:spPr>
          <a:xfrm rot="5400000">
            <a:off x="1517650" y="4954270"/>
            <a:ext cx="354330" cy="354330"/>
          </a:xfrm>
          <a:prstGeom prst="rect">
            <a:avLst/>
          </a:prstGeom>
        </p:spPr>
      </p:pic>
      <p:pic>
        <p:nvPicPr>
          <p:cNvPr id="16" name="图片 15" descr="三角立体对比面积图"/>
          <p:cNvPicPr>
            <a:picLocks noChangeAspect="1"/>
          </p:cNvPicPr>
          <p:nvPr>
            <p:custDataLst>
              <p:tags r:id="rId14"/>
            </p:custDataLst>
          </p:nvPr>
        </p:nvPicPr>
        <p:blipFill>
          <a:blip r:embed="rId8">
            <a:extLst>
              <a:ext uri="{96DAC541-7B7A-43D3-8B79-37D633B846F1}">
                <asvg:svgBlip xmlns:asvg="http://schemas.microsoft.com/office/drawing/2016/SVG/main" r:embed="rId9"/>
              </a:ext>
            </a:extLst>
          </a:blip>
          <a:stretch>
            <a:fillRect/>
          </a:stretch>
        </p:blipFill>
        <p:spPr>
          <a:xfrm rot="5400000">
            <a:off x="1517650" y="5824220"/>
            <a:ext cx="354330" cy="354330"/>
          </a:xfrm>
          <a:prstGeom prst="rect">
            <a:avLst/>
          </a:prstGeom>
        </p:spPr>
      </p:pic>
    </p:spTree>
  </p:cSld>
  <p:clrMapOvr>
    <a:masterClrMapping/>
  </p:clrMapOvr>
  <p:transition>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 y="2303780"/>
            <a:ext cx="12192635" cy="273177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spc="300" dirty="0" smtClean="0">
                <a:latin typeface="微软雅黑" panose="020B0503020204020204" pitchFamily="34" charset="-122"/>
                <a:ea typeface="微软雅黑" panose="020B0503020204020204" pitchFamily="34" charset="-122"/>
              </a:rPr>
              <a:t>请各位老师</a:t>
            </a:r>
            <a:r>
              <a:rPr lang="zh-CN" altLang="en-US" sz="6600" b="1" spc="300" dirty="0" smtClean="0">
                <a:latin typeface="微软雅黑" panose="020B0503020204020204" pitchFamily="34" charset="-122"/>
                <a:ea typeface="微软雅黑" panose="020B0503020204020204" pitchFamily="34" charset="-122"/>
              </a:rPr>
              <a:t>批评指正</a:t>
            </a:r>
            <a:endParaRPr lang="zh-CN" altLang="en-US" sz="6600" b="1" spc="300" dirty="0" smtClean="0">
              <a:latin typeface="微软雅黑" panose="020B0503020204020204" pitchFamily="34" charset="-122"/>
              <a:ea typeface="微软雅黑" panose="020B0503020204020204" pitchFamily="34" charset="-122"/>
            </a:endParaRPr>
          </a:p>
        </p:txBody>
      </p:sp>
      <p:sp>
        <p:nvSpPr>
          <p:cNvPr id="6" name="矩形 5"/>
          <p:cNvSpPr/>
          <p:nvPr>
            <p:custDataLst>
              <p:tags r:id="rId1"/>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5" name="图片 4"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7" name="图片 6"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
        <p:nvSpPr>
          <p:cNvPr id="8" name="文本框 7"/>
          <p:cNvSpPr txBox="1"/>
          <p:nvPr/>
        </p:nvSpPr>
        <p:spPr>
          <a:xfrm>
            <a:off x="9431655" y="1224915"/>
            <a:ext cx="2183130" cy="4407535"/>
          </a:xfrm>
          <a:prstGeom prst="rect">
            <a:avLst/>
          </a:prstGeom>
          <a:noFill/>
        </p:spPr>
        <p:txBody>
          <a:bodyPr wrap="square" rtlCol="0" anchor="t">
            <a:noAutofit/>
          </a:bodyPr>
          <a:p>
            <a:endParaRPr lang="zh-CN" altLang="en-US" sz="2400" kern="100" dirty="0" smtClean="0">
              <a:effectLst/>
              <a:latin typeface="宋体" panose="02010600030101010101" pitchFamily="2" charset="-122"/>
              <a:sym typeface="+mn-ea"/>
            </a:endParaRPr>
          </a:p>
        </p:txBody>
      </p:sp>
      <p:sp>
        <p:nvSpPr>
          <p:cNvPr id="2" name="矩形 1"/>
          <p:cNvSpPr/>
          <p:nvPr>
            <p:custDataLst>
              <p:tags r:id="rId6"/>
            </p:custDataLst>
          </p:nvPr>
        </p:nvSpPr>
        <p:spPr>
          <a:xfrm>
            <a:off x="422396" y="4217918"/>
            <a:ext cx="11304103" cy="1999615"/>
          </a:xfrm>
          <a:prstGeom prst="rect">
            <a:avLst/>
          </a:prstGeom>
        </p:spPr>
        <p:txBody>
          <a:bodyPr wrap="square">
            <a:spAutoFit/>
          </a:bodyPr>
          <a:p>
            <a:pPr indent="127000" algn="just"/>
            <a:r>
              <a:rPr lang="en-US" altLang="zh-CN" sz="2800" kern="100" dirty="0">
                <a:latin typeface="宋体" panose="02010600030101010101" pitchFamily="2" charset="-122"/>
              </a:rPr>
              <a:t>  </a:t>
            </a:r>
            <a:r>
              <a:rPr lang="en-US" altLang="zh-CN" sz="2800" kern="100" dirty="0">
                <a:latin typeface="+mn-ea"/>
                <a:cs typeface="+mn-ea"/>
              </a:rPr>
              <a:t> </a:t>
            </a:r>
            <a:r>
              <a:rPr lang="zh-CN" altLang="en-US" sz="2400" kern="100" dirty="0">
                <a:latin typeface="+mn-ea"/>
                <a:cs typeface="+mn-ea"/>
              </a:rPr>
              <a:t>心电图是诊断心律失常的最通用手段</a:t>
            </a:r>
            <a:r>
              <a:rPr lang="zh-CN" altLang="en-US" sz="2400" kern="100" dirty="0" smtClean="0">
                <a:latin typeface="+mn-ea"/>
                <a:cs typeface="+mn-ea"/>
              </a:rPr>
              <a:t>，具备成本</a:t>
            </a:r>
            <a:r>
              <a:rPr lang="zh-CN" altLang="en-US" sz="2400" kern="100" dirty="0">
                <a:latin typeface="+mn-ea"/>
                <a:cs typeface="+mn-ea"/>
              </a:rPr>
              <a:t>低、操作方便等</a:t>
            </a:r>
            <a:r>
              <a:rPr lang="zh-CN" altLang="en-US" sz="2400" kern="100" dirty="0" smtClean="0">
                <a:latin typeface="+mn-ea"/>
                <a:cs typeface="+mn-ea"/>
              </a:rPr>
              <a:t>特点。由于心电图的复杂性，对心电图的精确分析存在很大难度。目前专家对心电图的分析主要依赖长年累积的经验，且多数算法严重依赖特征工程。</a:t>
            </a:r>
            <a:r>
              <a:rPr lang="zh-CN" altLang="en-US" sz="2400" kern="100" dirty="0" smtClean="0">
                <a:solidFill>
                  <a:srgbClr val="FF0000"/>
                </a:solidFill>
                <a:latin typeface="+mn-ea"/>
                <a:cs typeface="+mn-ea"/>
              </a:rPr>
              <a:t>为客观、准确、快速地心电图自动分析，需要借助人工智能和优化算法对心电图进行自动化分析，从而提升心电图心律失常分析的效率和准确率。</a:t>
            </a:r>
            <a:endParaRPr lang="zh-CN" altLang="en-US" sz="2400" kern="100" dirty="0" smtClean="0">
              <a:solidFill>
                <a:srgbClr val="FF0000"/>
              </a:solidFill>
              <a:latin typeface="+mn-ea"/>
              <a:cs typeface="+mn-ea"/>
            </a:endParaRPr>
          </a:p>
        </p:txBody>
      </p:sp>
      <p:pic>
        <p:nvPicPr>
          <p:cNvPr id="4" name="图片 3"/>
          <p:cNvPicPr>
            <a:picLocks noChangeAspect="1"/>
          </p:cNvPicPr>
          <p:nvPr>
            <p:custDataLst>
              <p:tags r:id="rId7"/>
            </p:custDataLst>
          </p:nvPr>
        </p:nvPicPr>
        <p:blipFill rotWithShape="1">
          <a:blip r:embed="rId8"/>
          <a:srcRect t="11989" b="10834"/>
          <a:stretch>
            <a:fillRect/>
          </a:stretch>
        </p:blipFill>
        <p:spPr>
          <a:xfrm>
            <a:off x="759794" y="1240516"/>
            <a:ext cx="10817802" cy="2703444"/>
          </a:xfrm>
          <a:prstGeom prst="rect">
            <a:avLst/>
          </a:prstGeom>
        </p:spPr>
      </p:pic>
      <p:sp>
        <p:nvSpPr>
          <p:cNvPr id="53282" name="文本框 7"/>
          <p:cNvSpPr txBox="1">
            <a:spLocks noChangeArrowheads="1"/>
          </p:cNvSpPr>
          <p:nvPr>
            <p:custDataLst>
              <p:tags r:id="rId9"/>
            </p:custDataLst>
          </p:nvPr>
        </p:nvSpPr>
        <p:spPr bwMode="auto">
          <a:xfrm>
            <a:off x="0" y="833755"/>
            <a:ext cx="23177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课题背景</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custDataLst>
              <p:tags r:id="rId1"/>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7" name="图片 6"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
        <p:nvSpPr>
          <p:cNvPr id="8" name="文本框 7"/>
          <p:cNvSpPr txBox="1"/>
          <p:nvPr/>
        </p:nvSpPr>
        <p:spPr>
          <a:xfrm>
            <a:off x="9431655" y="1224915"/>
            <a:ext cx="2183130" cy="4407535"/>
          </a:xfrm>
          <a:prstGeom prst="rect">
            <a:avLst/>
          </a:prstGeom>
          <a:noFill/>
        </p:spPr>
        <p:txBody>
          <a:bodyPr wrap="square" rtlCol="0" anchor="t">
            <a:noAutofit/>
          </a:bodyPr>
          <a:p>
            <a:endParaRPr lang="zh-CN" altLang="en-US" sz="2400" kern="100" dirty="0" smtClean="0">
              <a:effectLst/>
              <a:latin typeface="宋体" panose="02010600030101010101" pitchFamily="2" charset="-122"/>
              <a:sym typeface="+mn-ea"/>
            </a:endParaRPr>
          </a:p>
        </p:txBody>
      </p:sp>
      <p:sp>
        <p:nvSpPr>
          <p:cNvPr id="2" name="矩形 1"/>
          <p:cNvSpPr/>
          <p:nvPr>
            <p:custDataLst>
              <p:tags r:id="rId6"/>
            </p:custDataLst>
          </p:nvPr>
        </p:nvSpPr>
        <p:spPr>
          <a:xfrm>
            <a:off x="422396" y="3922643"/>
            <a:ext cx="11304103" cy="521970"/>
          </a:xfrm>
          <a:prstGeom prst="rect">
            <a:avLst/>
          </a:prstGeom>
        </p:spPr>
        <p:txBody>
          <a:bodyPr wrap="square">
            <a:spAutoFit/>
          </a:bodyPr>
          <a:p>
            <a:pPr indent="127000" algn="just"/>
            <a:r>
              <a:rPr lang="en-US" altLang="zh-CN" sz="2800" kern="100" dirty="0">
                <a:latin typeface="宋体" panose="02010600030101010101" pitchFamily="2" charset="-122"/>
              </a:rPr>
              <a:t>   </a:t>
            </a:r>
            <a:endParaRPr lang="zh-CN" altLang="en-US" sz="2800" kern="100" dirty="0" smtClean="0">
              <a:solidFill>
                <a:srgbClr val="FF0000"/>
              </a:solidFill>
              <a:latin typeface="宋体" panose="02010600030101010101" pitchFamily="2" charset="-122"/>
            </a:endParaRPr>
          </a:p>
        </p:txBody>
      </p:sp>
      <p:sp>
        <p:nvSpPr>
          <p:cNvPr id="53282" name="文本框 7"/>
          <p:cNvSpPr txBox="1">
            <a:spLocks noChangeArrowheads="1"/>
          </p:cNvSpPr>
          <p:nvPr>
            <p:custDataLst>
              <p:tags r:id="rId7"/>
            </p:custDataLst>
          </p:nvPr>
        </p:nvSpPr>
        <p:spPr bwMode="auto">
          <a:xfrm>
            <a:off x="0" y="833755"/>
            <a:ext cx="23177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课题背景</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8"/>
          <a:stretch>
            <a:fillRect/>
          </a:stretch>
        </p:blipFill>
        <p:spPr>
          <a:xfrm>
            <a:off x="185420" y="3046095"/>
            <a:ext cx="4588510" cy="3434715"/>
          </a:xfrm>
          <a:prstGeom prst="rect">
            <a:avLst/>
          </a:prstGeom>
        </p:spPr>
      </p:pic>
      <p:pic>
        <p:nvPicPr>
          <p:cNvPr id="9" name="图片 8"/>
          <p:cNvPicPr>
            <a:picLocks noChangeAspect="1"/>
          </p:cNvPicPr>
          <p:nvPr/>
        </p:nvPicPr>
        <p:blipFill>
          <a:blip r:embed="rId9"/>
          <a:stretch>
            <a:fillRect/>
          </a:stretch>
        </p:blipFill>
        <p:spPr>
          <a:xfrm>
            <a:off x="5194935" y="3046095"/>
            <a:ext cx="6358255" cy="3406775"/>
          </a:xfrm>
          <a:prstGeom prst="rect">
            <a:avLst/>
          </a:prstGeom>
        </p:spPr>
      </p:pic>
      <p:sp>
        <p:nvSpPr>
          <p:cNvPr id="10" name="文本框 9"/>
          <p:cNvSpPr txBox="1"/>
          <p:nvPr/>
        </p:nvSpPr>
        <p:spPr>
          <a:xfrm>
            <a:off x="297180" y="1570355"/>
            <a:ext cx="11218545" cy="1260475"/>
          </a:xfrm>
          <a:prstGeom prst="rect">
            <a:avLst/>
          </a:prstGeom>
          <a:noFill/>
        </p:spPr>
        <p:txBody>
          <a:bodyPr wrap="square" rtlCol="0">
            <a:spAutoFit/>
          </a:bodyPr>
          <a:p>
            <a:r>
              <a:rPr lang="en-US" altLang="zh-CN" sz="2800"/>
              <a:t>         </a:t>
            </a:r>
            <a:r>
              <a:rPr lang="zh-CN" altLang="en-US" sz="2400"/>
              <a:t>同时随着便携式监测心电图设备的出现，使得实时监测主体心电状态成为可能性。但不同设备能够测量的导联信号不同，设计多种模式的心电输入方式以兼容不同便携式设备实现心律失常的自动识别成为新的</a:t>
            </a:r>
            <a:r>
              <a:rPr lang="zh-CN" altLang="en-US" sz="2400"/>
              <a:t>研究方向。</a:t>
            </a:r>
            <a:endParaRPr lang="zh-CN" altLang="en-US" sz="2400"/>
          </a:p>
        </p:txBody>
      </p:sp>
    </p:spTree>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88465" y="1830070"/>
            <a:ext cx="8815070" cy="302387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p>
            <a:pPr algn="l">
              <a:lnSpc>
                <a:spcPct val="120000"/>
              </a:lnSpc>
            </a:pPr>
            <a:endParaRPr lang="zh-CN" altLang="en-US" sz="2400">
              <a:latin typeface="等线" panose="02010600030101010101" charset="-122"/>
              <a:ea typeface="等线" panose="02010600030101010101" charset="-122"/>
              <a:cs typeface="等线" panose="02010600030101010101" charset="-122"/>
            </a:endParaRPr>
          </a:p>
        </p:txBody>
      </p:sp>
      <p:sp>
        <p:nvSpPr>
          <p:cNvPr id="53282" name="文本框 7"/>
          <p:cNvSpPr txBox="1">
            <a:spLocks noChangeArrowheads="1"/>
          </p:cNvSpPr>
          <p:nvPr>
            <p:custDataLst>
              <p:tags r:id="rId1"/>
            </p:custDataLst>
          </p:nvPr>
        </p:nvSpPr>
        <p:spPr bwMode="auto">
          <a:xfrm>
            <a:off x="0" y="833755"/>
            <a:ext cx="35052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研究目的与</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意义</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73" name="图片 72" descr="act"/>
          <p:cNvPicPr>
            <a:picLocks noChangeAspect="1" noChangeArrowheads="1"/>
          </p:cNvPicPr>
          <p:nvPr>
            <p:custDataLst>
              <p:tags r:id="rId7"/>
            </p:custDataLst>
          </p:nvPr>
        </p:nvPicPr>
        <p:blipFill>
          <a:blip r:embed="rId8">
            <a:extLst>
              <a:ext uri="{28A0092B-C50C-407E-A947-70E740481C1C}">
                <a14:useLocalDpi xmlns:a14="http://schemas.microsoft.com/office/drawing/2010/main" val="0"/>
              </a:ext>
            </a:extLst>
          </a:blip>
          <a:srcRect/>
          <a:stretch>
            <a:fillRect/>
          </a:stretch>
        </p:blipFill>
        <p:spPr bwMode="auto">
          <a:xfrm>
            <a:off x="6407354" y="1611383"/>
            <a:ext cx="4976904" cy="492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1" descr="act"/>
          <p:cNvPicPr>
            <a:picLocks noChangeAspect="1" noChangeArrowheads="1"/>
          </p:cNvPicPr>
          <p:nvPr>
            <p:custDataLst>
              <p:tags r:id="rId9"/>
            </p:custDataLst>
          </p:nvPr>
        </p:nvPicPr>
        <p:blipFill>
          <a:blip r:embed="rId8">
            <a:extLst>
              <a:ext uri="{28A0092B-C50C-407E-A947-70E740481C1C}">
                <a14:useLocalDpi xmlns:a14="http://schemas.microsoft.com/office/drawing/2010/main" val="0"/>
              </a:ext>
            </a:extLst>
          </a:blip>
          <a:srcRect/>
          <a:stretch>
            <a:fillRect/>
          </a:stretch>
        </p:blipFill>
        <p:spPr bwMode="auto">
          <a:xfrm>
            <a:off x="776956" y="1617794"/>
            <a:ext cx="4976904" cy="4926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10"/>
          <p:cNvSpPr txBox="1">
            <a:spLocks noChangeArrowheads="1"/>
          </p:cNvSpPr>
          <p:nvPr>
            <p:custDataLst>
              <p:tags r:id="rId10"/>
            </p:custDataLst>
          </p:nvPr>
        </p:nvSpPr>
        <p:spPr bwMode="auto">
          <a:xfrm>
            <a:off x="2119086" y="1670046"/>
            <a:ext cx="457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3600" b="1" dirty="0">
                <a:solidFill>
                  <a:srgbClr val="FFFFFF"/>
                </a:solidFill>
                <a:latin typeface="微软雅黑" panose="020B0503020204020204" pitchFamily="34" charset="-122"/>
              </a:rPr>
              <a:t>目</a:t>
            </a:r>
            <a:endParaRPr lang="zh-CN" altLang="en-US" sz="3600" b="1" dirty="0">
              <a:solidFill>
                <a:srgbClr val="FFFFFF"/>
              </a:solidFill>
              <a:latin typeface="微软雅黑" panose="020B0503020204020204" pitchFamily="34" charset="-122"/>
            </a:endParaRPr>
          </a:p>
        </p:txBody>
      </p:sp>
      <p:sp>
        <p:nvSpPr>
          <p:cNvPr id="34" name="文本框 11"/>
          <p:cNvSpPr txBox="1">
            <a:spLocks noChangeArrowheads="1"/>
          </p:cNvSpPr>
          <p:nvPr>
            <p:custDataLst>
              <p:tags r:id="rId11"/>
            </p:custDataLst>
          </p:nvPr>
        </p:nvSpPr>
        <p:spPr bwMode="auto">
          <a:xfrm>
            <a:off x="3884386" y="1670046"/>
            <a:ext cx="457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3600" b="1" dirty="0">
                <a:solidFill>
                  <a:srgbClr val="FFFFFF"/>
                </a:solidFill>
                <a:latin typeface="微软雅黑" panose="020B0503020204020204" pitchFamily="34" charset="-122"/>
              </a:rPr>
              <a:t>的</a:t>
            </a:r>
            <a:endParaRPr lang="zh-CN" altLang="en-US" sz="3600" b="1" dirty="0">
              <a:solidFill>
                <a:srgbClr val="FFFFFF"/>
              </a:solidFill>
              <a:latin typeface="微软雅黑" panose="020B0503020204020204" pitchFamily="34" charset="-122"/>
            </a:endParaRPr>
          </a:p>
        </p:txBody>
      </p:sp>
      <p:sp>
        <p:nvSpPr>
          <p:cNvPr id="64" name="文本框 17"/>
          <p:cNvSpPr txBox="1">
            <a:spLocks noChangeArrowheads="1"/>
          </p:cNvSpPr>
          <p:nvPr>
            <p:custDataLst>
              <p:tags r:id="rId12"/>
            </p:custDataLst>
          </p:nvPr>
        </p:nvSpPr>
        <p:spPr bwMode="auto">
          <a:xfrm>
            <a:off x="807995" y="4627694"/>
            <a:ext cx="838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endParaRPr lang="zh-CN" altLang="en-US" sz="2300" b="1">
              <a:solidFill>
                <a:srgbClr val="5A5252"/>
              </a:solidFill>
              <a:latin typeface="微软雅黑" panose="020B0503020204020204" pitchFamily="34" charset="-122"/>
            </a:endParaRPr>
          </a:p>
        </p:txBody>
      </p:sp>
      <p:sp>
        <p:nvSpPr>
          <p:cNvPr id="65" name="文本框 19"/>
          <p:cNvSpPr txBox="1">
            <a:spLocks noChangeArrowheads="1"/>
          </p:cNvSpPr>
          <p:nvPr>
            <p:custDataLst>
              <p:tags r:id="rId13"/>
            </p:custDataLst>
          </p:nvPr>
        </p:nvSpPr>
        <p:spPr bwMode="auto">
          <a:xfrm>
            <a:off x="6503640" y="4295140"/>
            <a:ext cx="88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2300">
                <a:solidFill>
                  <a:srgbClr val="5A5252"/>
                </a:solidFill>
                <a:latin typeface="微软雅黑" panose="020B0503020204020204" pitchFamily="34" charset="-122"/>
              </a:rPr>
              <a:t> </a:t>
            </a:r>
            <a:endParaRPr lang="zh-CN" altLang="en-US" sz="2300">
              <a:solidFill>
                <a:srgbClr val="5A5252"/>
              </a:solidFill>
              <a:latin typeface="微软雅黑" panose="020B0503020204020204" pitchFamily="34" charset="-122"/>
            </a:endParaRPr>
          </a:p>
        </p:txBody>
      </p:sp>
      <p:sp>
        <p:nvSpPr>
          <p:cNvPr id="66" name="文本框 21"/>
          <p:cNvSpPr txBox="1">
            <a:spLocks noChangeArrowheads="1"/>
          </p:cNvSpPr>
          <p:nvPr>
            <p:custDataLst>
              <p:tags r:id="rId14"/>
            </p:custDataLst>
          </p:nvPr>
        </p:nvSpPr>
        <p:spPr bwMode="auto">
          <a:xfrm>
            <a:off x="4732295" y="5364294"/>
            <a:ext cx="88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2300">
                <a:solidFill>
                  <a:srgbClr val="5A5252"/>
                </a:solidFill>
                <a:latin typeface="微软雅黑" panose="020B0503020204020204" pitchFamily="34" charset="-122"/>
              </a:rPr>
              <a:t> </a:t>
            </a:r>
            <a:endParaRPr lang="zh-CN" altLang="en-US" sz="2300">
              <a:solidFill>
                <a:srgbClr val="5A5252"/>
              </a:solidFill>
              <a:latin typeface="微软雅黑" panose="020B0503020204020204" pitchFamily="34" charset="-122"/>
            </a:endParaRPr>
          </a:p>
        </p:txBody>
      </p:sp>
      <p:sp>
        <p:nvSpPr>
          <p:cNvPr id="67" name="文本框 23"/>
          <p:cNvSpPr txBox="1">
            <a:spLocks noChangeArrowheads="1"/>
          </p:cNvSpPr>
          <p:nvPr>
            <p:custDataLst>
              <p:tags r:id="rId15"/>
            </p:custDataLst>
          </p:nvPr>
        </p:nvSpPr>
        <p:spPr bwMode="auto">
          <a:xfrm>
            <a:off x="4427495" y="6088194"/>
            <a:ext cx="88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2300">
                <a:solidFill>
                  <a:srgbClr val="5A5252"/>
                </a:solidFill>
                <a:latin typeface="微软雅黑" panose="020B0503020204020204" pitchFamily="34" charset="-122"/>
              </a:rPr>
              <a:t> </a:t>
            </a:r>
            <a:endParaRPr lang="zh-CN" altLang="en-US" sz="2300">
              <a:solidFill>
                <a:srgbClr val="5A5252"/>
              </a:solidFill>
              <a:latin typeface="微软雅黑" panose="020B0503020204020204" pitchFamily="34" charset="-122"/>
            </a:endParaRPr>
          </a:p>
        </p:txBody>
      </p:sp>
      <p:sp>
        <p:nvSpPr>
          <p:cNvPr id="68" name="文本框 13"/>
          <p:cNvSpPr txBox="1">
            <a:spLocks noChangeArrowheads="1"/>
          </p:cNvSpPr>
          <p:nvPr>
            <p:custDataLst>
              <p:tags r:id="rId16"/>
            </p:custDataLst>
          </p:nvPr>
        </p:nvSpPr>
        <p:spPr bwMode="auto">
          <a:xfrm>
            <a:off x="7781190" y="1652394"/>
            <a:ext cx="457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3600" b="1" dirty="0">
                <a:solidFill>
                  <a:srgbClr val="FFFFFF"/>
                </a:solidFill>
                <a:latin typeface="微软雅黑" panose="020B0503020204020204" pitchFamily="34" charset="-122"/>
              </a:rPr>
              <a:t>意</a:t>
            </a:r>
            <a:endParaRPr lang="zh-CN" altLang="en-US" sz="3600" b="1" dirty="0">
              <a:solidFill>
                <a:srgbClr val="FFFFFF"/>
              </a:solidFill>
              <a:latin typeface="微软雅黑" panose="020B0503020204020204" pitchFamily="34" charset="-122"/>
            </a:endParaRPr>
          </a:p>
        </p:txBody>
      </p:sp>
      <p:sp>
        <p:nvSpPr>
          <p:cNvPr id="69" name="文本框 14"/>
          <p:cNvSpPr txBox="1">
            <a:spLocks noChangeArrowheads="1"/>
          </p:cNvSpPr>
          <p:nvPr>
            <p:custDataLst>
              <p:tags r:id="rId17"/>
            </p:custDataLst>
          </p:nvPr>
        </p:nvSpPr>
        <p:spPr bwMode="auto">
          <a:xfrm>
            <a:off x="9707574" y="1680969"/>
            <a:ext cx="457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3600" b="1" dirty="0">
                <a:solidFill>
                  <a:srgbClr val="FFFFFF"/>
                </a:solidFill>
                <a:latin typeface="微软雅黑" panose="020B0503020204020204" pitchFamily="34" charset="-122"/>
              </a:rPr>
              <a:t>义</a:t>
            </a:r>
            <a:endParaRPr lang="zh-CN" altLang="en-US" sz="3600" b="1" dirty="0">
              <a:solidFill>
                <a:srgbClr val="FFFFFF"/>
              </a:solidFill>
              <a:latin typeface="微软雅黑" panose="020B0503020204020204" pitchFamily="34" charset="-122"/>
            </a:endParaRPr>
          </a:p>
        </p:txBody>
      </p:sp>
      <p:sp>
        <p:nvSpPr>
          <p:cNvPr id="70" name="文本框 29"/>
          <p:cNvSpPr txBox="1">
            <a:spLocks noChangeArrowheads="1"/>
          </p:cNvSpPr>
          <p:nvPr>
            <p:custDataLst>
              <p:tags r:id="rId18"/>
            </p:custDataLst>
          </p:nvPr>
        </p:nvSpPr>
        <p:spPr bwMode="auto">
          <a:xfrm>
            <a:off x="10414000" y="5603240"/>
            <a:ext cx="838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endParaRPr lang="zh-CN" altLang="en-US" sz="2300" b="1">
              <a:solidFill>
                <a:srgbClr val="5A5252"/>
              </a:solidFill>
              <a:latin typeface="微软雅黑" panose="020B0503020204020204" pitchFamily="34" charset="-122"/>
            </a:endParaRPr>
          </a:p>
        </p:txBody>
      </p:sp>
      <p:sp>
        <p:nvSpPr>
          <p:cNvPr id="71" name="文本框 1"/>
          <p:cNvSpPr txBox="1">
            <a:spLocks noChangeArrowheads="1"/>
          </p:cNvSpPr>
          <p:nvPr>
            <p:custDataLst>
              <p:tags r:id="rId19"/>
            </p:custDataLst>
          </p:nvPr>
        </p:nvSpPr>
        <p:spPr bwMode="auto">
          <a:xfrm>
            <a:off x="6548090" y="2438381"/>
            <a:ext cx="4629732"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algn="just">
              <a:lnSpc>
                <a:spcPct val="150000"/>
              </a:lnSpc>
              <a:spcAft>
                <a:spcPct val="0"/>
              </a:spcAft>
              <a:buFontTx/>
              <a:buNone/>
            </a:pPr>
            <a:r>
              <a:rPr lang="zh-CN" altLang="en-US" sz="2000" b="1" dirty="0" smtClean="0">
                <a:latin typeface="楷体" panose="02010609060101010101" pitchFamily="49" charset="-122"/>
                <a:ea typeface="楷体" panose="02010609060101010101" pitchFamily="49" charset="-122"/>
              </a:rPr>
              <a:t>   </a:t>
            </a:r>
            <a:endParaRPr lang="zh-CN" altLang="zh-CN" sz="2000" b="1" dirty="0">
              <a:solidFill>
                <a:srgbClr val="FF0000"/>
              </a:solidFill>
              <a:latin typeface="楷体" panose="02010609060101010101" pitchFamily="49" charset="-122"/>
              <a:ea typeface="楷体" panose="02010609060101010101" pitchFamily="49" charset="-122"/>
            </a:endParaRPr>
          </a:p>
        </p:txBody>
      </p:sp>
      <p:sp>
        <p:nvSpPr>
          <p:cNvPr id="4" name="文本框 3"/>
          <p:cNvSpPr txBox="1"/>
          <p:nvPr/>
        </p:nvSpPr>
        <p:spPr>
          <a:xfrm>
            <a:off x="6765290" y="2686685"/>
            <a:ext cx="4290695" cy="2553335"/>
          </a:xfrm>
          <a:prstGeom prst="rect">
            <a:avLst/>
          </a:prstGeom>
          <a:noFill/>
        </p:spPr>
        <p:txBody>
          <a:bodyPr wrap="square" rtlCol="0">
            <a:spAutoFit/>
          </a:bodyPr>
          <a:p>
            <a:r>
              <a:rPr lang="zh-CN" altLang="en-US" sz="2000">
                <a:latin typeface="+mn-ea"/>
                <a:cs typeface="+mn-ea"/>
              </a:rPr>
              <a:t>（</a:t>
            </a:r>
            <a:r>
              <a:rPr lang="en-US" altLang="zh-CN" sz="2000">
                <a:latin typeface="+mn-ea"/>
                <a:cs typeface="+mn-ea"/>
              </a:rPr>
              <a:t>1</a:t>
            </a:r>
            <a:r>
              <a:rPr lang="zh-CN" altLang="en-US" sz="2000">
                <a:latin typeface="+mn-ea"/>
                <a:cs typeface="+mn-ea"/>
              </a:rPr>
              <a:t>）</a:t>
            </a:r>
            <a:r>
              <a:rPr lang="zh-CN" altLang="en-US" sz="2000">
                <a:latin typeface="+mn-ea"/>
                <a:cs typeface="+mn-ea"/>
              </a:rPr>
              <a:t>研究提供一种新的处理不同采样长度的十二导联ECG的方法。</a:t>
            </a:r>
            <a:endParaRPr lang="zh-CN" altLang="en-US" sz="2000">
              <a:latin typeface="+mn-ea"/>
              <a:cs typeface="+mn-ea"/>
            </a:endParaRPr>
          </a:p>
          <a:p>
            <a:endParaRPr lang="zh-CN" altLang="en-US" sz="2000">
              <a:latin typeface="+mn-ea"/>
              <a:cs typeface="+mn-ea"/>
            </a:endParaRPr>
          </a:p>
          <a:p>
            <a:r>
              <a:rPr lang="zh-CN" altLang="en-US" sz="2000">
                <a:latin typeface="+mn-ea"/>
                <a:cs typeface="+mn-ea"/>
              </a:rPr>
              <a:t>（</a:t>
            </a:r>
            <a:r>
              <a:rPr lang="en-US" altLang="zh-CN" sz="2000">
                <a:latin typeface="+mn-ea"/>
                <a:cs typeface="+mn-ea"/>
              </a:rPr>
              <a:t>2</a:t>
            </a:r>
            <a:r>
              <a:rPr lang="zh-CN" altLang="en-US" sz="2000">
                <a:latin typeface="+mn-ea"/>
                <a:cs typeface="+mn-ea"/>
              </a:rPr>
              <a:t>）</a:t>
            </a:r>
            <a:r>
              <a:rPr lang="zh-CN" altLang="en-US" sz="2000">
                <a:latin typeface="+mn-ea"/>
                <a:cs typeface="+mn-ea"/>
              </a:rPr>
              <a:t>研究建立一种二维数据通用的深度学习模型。</a:t>
            </a:r>
            <a:endParaRPr lang="zh-CN" altLang="en-US" sz="2000">
              <a:latin typeface="+mn-ea"/>
              <a:cs typeface="+mn-ea"/>
            </a:endParaRPr>
          </a:p>
          <a:p>
            <a:endParaRPr lang="zh-CN" altLang="en-US" sz="2000">
              <a:latin typeface="+mn-ea"/>
              <a:cs typeface="+mn-ea"/>
            </a:endParaRPr>
          </a:p>
          <a:p>
            <a:r>
              <a:rPr lang="zh-CN" altLang="en-US" sz="2000">
                <a:latin typeface="+mn-ea"/>
                <a:cs typeface="+mn-ea"/>
              </a:rPr>
              <a:t>（</a:t>
            </a:r>
            <a:r>
              <a:rPr lang="en-US" altLang="zh-CN" sz="2000">
                <a:latin typeface="+mn-ea"/>
                <a:cs typeface="+mn-ea"/>
              </a:rPr>
              <a:t>3</a:t>
            </a:r>
            <a:r>
              <a:rPr lang="zh-CN" altLang="en-US" sz="2000">
                <a:latin typeface="+mn-ea"/>
                <a:cs typeface="+mn-ea"/>
              </a:rPr>
              <a:t>）研究构建</a:t>
            </a:r>
            <a:r>
              <a:rPr lang="zh-CN" altLang="en-US" sz="2000">
                <a:latin typeface="+mn-ea"/>
                <a:cs typeface="+mn-ea"/>
              </a:rPr>
              <a:t>一种基于Flask的心律失常自动分类平台。</a:t>
            </a:r>
            <a:endParaRPr lang="zh-CN" altLang="en-US" sz="2000">
              <a:latin typeface="+mn-ea"/>
              <a:cs typeface="+mn-ea"/>
            </a:endParaRPr>
          </a:p>
        </p:txBody>
      </p:sp>
      <p:sp>
        <p:nvSpPr>
          <p:cNvPr id="5" name="文本框 4"/>
          <p:cNvSpPr txBox="1"/>
          <p:nvPr>
            <p:custDataLst>
              <p:tags r:id="rId20"/>
            </p:custDataLst>
          </p:nvPr>
        </p:nvSpPr>
        <p:spPr>
          <a:xfrm>
            <a:off x="1120140" y="2441575"/>
            <a:ext cx="4290695" cy="3446145"/>
          </a:xfrm>
          <a:prstGeom prst="rect">
            <a:avLst/>
          </a:prstGeom>
          <a:noFill/>
        </p:spPr>
        <p:txBody>
          <a:bodyPr wrap="square" rtlCol="0">
            <a:spAutoFit/>
          </a:bodyPr>
          <a:p>
            <a:r>
              <a:rPr lang="en-US"/>
              <a:t>        </a:t>
            </a:r>
            <a:endParaRPr lang="en-US"/>
          </a:p>
          <a:p>
            <a:r>
              <a:rPr lang="zh-CN" sz="2000">
                <a:latin typeface="+mn-ea"/>
                <a:cs typeface="+mn-ea"/>
              </a:rPr>
              <a:t>（</a:t>
            </a:r>
            <a:r>
              <a:rPr lang="en-US" altLang="zh-CN" sz="2000">
                <a:latin typeface="+mn-ea"/>
                <a:cs typeface="+mn-ea"/>
              </a:rPr>
              <a:t>1</a:t>
            </a:r>
            <a:r>
              <a:rPr lang="zh-CN" sz="2000">
                <a:latin typeface="+mn-ea"/>
                <a:cs typeface="+mn-ea"/>
              </a:rPr>
              <a:t>）</a:t>
            </a:r>
            <a:r>
              <a:rPr lang="zh-CN" altLang="en-US" sz="2000">
                <a:latin typeface="+mn-ea"/>
                <a:cs typeface="+mn-ea"/>
              </a:rPr>
              <a:t>建立一套能够基于十二导联</a:t>
            </a:r>
            <a:r>
              <a:rPr lang="en-US" altLang="zh-CN" sz="2000">
                <a:latin typeface="+mn-ea"/>
                <a:cs typeface="+mn-ea"/>
              </a:rPr>
              <a:t>ECG</a:t>
            </a:r>
            <a:r>
              <a:rPr lang="zh-CN" altLang="en-US" sz="2000">
                <a:latin typeface="+mn-ea"/>
                <a:cs typeface="+mn-ea"/>
              </a:rPr>
              <a:t>数据进行高性能识别多种心律失常的算法平台，并提供第三方</a:t>
            </a:r>
            <a:r>
              <a:rPr lang="zh-CN" altLang="en-US" sz="2000">
                <a:latin typeface="+mn-ea"/>
                <a:cs typeface="+mn-ea"/>
              </a:rPr>
              <a:t>访问服务。</a:t>
            </a:r>
            <a:endParaRPr lang="zh-CN" altLang="en-US" sz="2000">
              <a:latin typeface="+mn-ea"/>
              <a:cs typeface="+mn-ea"/>
            </a:endParaRPr>
          </a:p>
          <a:p>
            <a:endParaRPr sz="2000">
              <a:latin typeface="+mn-ea"/>
              <a:cs typeface="+mn-ea"/>
            </a:endParaRPr>
          </a:p>
          <a:p>
            <a:r>
              <a:rPr lang="zh-CN" altLang="en-US" sz="2000">
                <a:latin typeface="+mn-ea"/>
                <a:cs typeface="+mn-ea"/>
              </a:rPr>
              <a:t>（</a:t>
            </a:r>
            <a:r>
              <a:rPr lang="en-US" altLang="zh-CN" sz="2000">
                <a:latin typeface="+mn-ea"/>
                <a:cs typeface="+mn-ea"/>
              </a:rPr>
              <a:t>2</a:t>
            </a:r>
            <a:r>
              <a:rPr lang="zh-CN" altLang="en-US" sz="2000">
                <a:latin typeface="+mn-ea"/>
                <a:cs typeface="+mn-ea"/>
              </a:rPr>
              <a:t>）为深度学习过程中探究</a:t>
            </a:r>
            <a:r>
              <a:rPr sz="2000">
                <a:latin typeface="+mn-ea"/>
                <a:cs typeface="+mn-ea"/>
              </a:rPr>
              <a:t>导联冗余性问题提供新的</a:t>
            </a:r>
            <a:r>
              <a:rPr lang="zh-CN" sz="2000">
                <a:latin typeface="+mn-ea"/>
                <a:cs typeface="+mn-ea"/>
              </a:rPr>
              <a:t>研究</a:t>
            </a:r>
            <a:r>
              <a:rPr sz="2000">
                <a:latin typeface="+mn-ea"/>
                <a:cs typeface="+mn-ea"/>
              </a:rPr>
              <a:t>视角。探究不同深度学习模型和不同导联组合对分类性能的影响。为兼容多种便携式设备提供心律失常的自动识别创造条件。</a:t>
            </a:r>
            <a:endParaRPr sz="2000">
              <a:latin typeface="+mn-ea"/>
              <a:cs typeface="+mn-ea"/>
            </a:endParaRPr>
          </a:p>
          <a:p>
            <a:endParaRPr lang="zh-CN" altLang="en-US" sz="2000">
              <a:latin typeface="+mn-ea"/>
              <a:cs typeface="+mn-ea"/>
            </a:endParaRPr>
          </a:p>
        </p:txBody>
      </p:sp>
    </p:spTree>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nvSpPr>
        <p:spPr bwMode="auto">
          <a:xfrm>
            <a:off x="-146685" y="833755"/>
            <a:ext cx="1943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3253" name="组合 96"/>
          <p:cNvGrpSpPr/>
          <p:nvPr/>
        </p:nvGrpSpPr>
        <p:grpSpPr bwMode="auto">
          <a:xfrm>
            <a:off x="1882458" y="1801996"/>
            <a:ext cx="444500" cy="449263"/>
            <a:chOff x="2944759" y="497532"/>
            <a:chExt cx="657188" cy="663945"/>
          </a:xfrm>
        </p:grpSpPr>
        <p:sp>
          <p:nvSpPr>
            <p:cNvPr id="100" name="矩形 9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1" name="矩形 10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2000" b="1" kern="0" dirty="0">
                  <a:solidFill>
                    <a:prstClr val="white"/>
                  </a:solidFill>
                  <a:latin typeface="微软雅黑" panose="020B0503020204020204" pitchFamily="34" charset="-122"/>
                  <a:ea typeface="微软雅黑" panose="020B0503020204020204" pitchFamily="34" charset="-122"/>
                </a:rPr>
                <a:t>一</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98" name="文本框 97"/>
          <p:cNvSpPr txBox="1"/>
          <p:nvPr/>
        </p:nvSpPr>
        <p:spPr>
          <a:xfrm>
            <a:off x="2922270" y="1723415"/>
            <a:ext cx="4757897"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alpha val="75000"/>
                  </a:schemeClr>
                </a:solidFill>
              </a:rPr>
              <a:t>课题背景与研究意义</a:t>
            </a:r>
            <a:endParaRPr lang="zh-CN" altLang="en-US" dirty="0">
              <a:solidFill>
                <a:schemeClr val="tx1">
                  <a:alpha val="75000"/>
                </a:schemeClr>
              </a:solidFill>
            </a:endParaRPr>
          </a:p>
        </p:txBody>
      </p:sp>
      <p:grpSp>
        <p:nvGrpSpPr>
          <p:cNvPr id="53255" name="组合 102"/>
          <p:cNvGrpSpPr/>
          <p:nvPr/>
        </p:nvGrpSpPr>
        <p:grpSpPr bwMode="auto">
          <a:xfrm>
            <a:off x="1882458" y="2644959"/>
            <a:ext cx="444500" cy="448945"/>
            <a:chOff x="2944759" y="497532"/>
            <a:chExt cx="657188" cy="663945"/>
          </a:xfrm>
        </p:grpSpPr>
        <p:sp>
          <p:nvSpPr>
            <p:cNvPr id="106" name="矩形 105"/>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7" name="矩形 106"/>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二</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04" name="文本框 103"/>
          <p:cNvSpPr txBox="1"/>
          <p:nvPr/>
        </p:nvSpPr>
        <p:spPr>
          <a:xfrm>
            <a:off x="2922270" y="25616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rgbClr val="FF0000">
                    <a:alpha val="75000"/>
                  </a:srgbClr>
                </a:solidFill>
              </a:rPr>
              <a:t>研究现状与研究对象</a:t>
            </a:r>
            <a:endParaRPr lang="zh-CN" altLang="en-US" dirty="0">
              <a:solidFill>
                <a:srgbClr val="FF0000">
                  <a:alpha val="75000"/>
                </a:srgbClr>
              </a:solidFill>
            </a:endParaRPr>
          </a:p>
        </p:txBody>
      </p:sp>
      <p:grpSp>
        <p:nvGrpSpPr>
          <p:cNvPr id="53257" name="组合 108"/>
          <p:cNvGrpSpPr/>
          <p:nvPr/>
        </p:nvGrpSpPr>
        <p:grpSpPr bwMode="auto">
          <a:xfrm>
            <a:off x="1882458" y="4330249"/>
            <a:ext cx="444500" cy="447675"/>
            <a:chOff x="2944759" y="497532"/>
            <a:chExt cx="657188" cy="663945"/>
          </a:xfrm>
        </p:grpSpPr>
        <p:sp>
          <p:nvSpPr>
            <p:cNvPr id="112" name="矩形 111"/>
            <p:cNvSpPr/>
            <p:nvPr/>
          </p:nvSpPr>
          <p:spPr>
            <a:xfrm>
              <a:off x="3026907" y="584645"/>
              <a:ext cx="575040" cy="576832"/>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3" name="矩形 112"/>
            <p:cNvSpPr/>
            <p:nvPr/>
          </p:nvSpPr>
          <p:spPr>
            <a:xfrm>
              <a:off x="2944759" y="497532"/>
              <a:ext cx="575039" cy="576831"/>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四</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10" name="文本框 109"/>
          <p:cNvSpPr txBox="1"/>
          <p:nvPr/>
        </p:nvSpPr>
        <p:spPr>
          <a:xfrm>
            <a:off x="2922270" y="4238015"/>
            <a:ext cx="7675880"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dirty="0">
                <a:solidFill>
                  <a:schemeClr val="tx1">
                    <a:lumMod val="95000"/>
                    <a:lumOff val="5000"/>
                    <a:alpha val="75000"/>
                  </a:schemeClr>
                </a:solidFill>
              </a:rPr>
              <a:t>基于二维化十二导联ECG信号冗余性分析</a:t>
            </a:r>
            <a:endParaRPr dirty="0">
              <a:solidFill>
                <a:schemeClr val="tx1">
                  <a:lumMod val="95000"/>
                  <a:lumOff val="5000"/>
                  <a:alpha val="75000"/>
                </a:schemeClr>
              </a:solidFill>
            </a:endParaRPr>
          </a:p>
        </p:txBody>
      </p:sp>
      <p:grpSp>
        <p:nvGrpSpPr>
          <p:cNvPr id="53259" name="组合 114"/>
          <p:cNvGrpSpPr/>
          <p:nvPr/>
        </p:nvGrpSpPr>
        <p:grpSpPr bwMode="auto">
          <a:xfrm>
            <a:off x="1882458" y="3487604"/>
            <a:ext cx="444500" cy="448945"/>
            <a:chOff x="2944759" y="497532"/>
            <a:chExt cx="657188" cy="663945"/>
          </a:xfrm>
        </p:grpSpPr>
        <p:sp>
          <p:nvSpPr>
            <p:cNvPr id="118" name="矩形 117"/>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9" name="矩形 118"/>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三</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grpSp>
        <p:nvGrpSpPr>
          <p:cNvPr id="53261" name="组合 120"/>
          <p:cNvGrpSpPr/>
          <p:nvPr/>
        </p:nvGrpSpPr>
        <p:grpSpPr bwMode="auto">
          <a:xfrm>
            <a:off x="1882458" y="5171624"/>
            <a:ext cx="444500" cy="448945"/>
            <a:chOff x="2944759" y="497532"/>
            <a:chExt cx="657188" cy="663945"/>
          </a:xfrm>
        </p:grpSpPr>
        <p:sp>
          <p:nvSpPr>
            <p:cNvPr id="124" name="矩形 123"/>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25" name="矩形 124"/>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五</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2" name="文本框 121"/>
          <p:cNvSpPr txBox="1"/>
          <p:nvPr/>
        </p:nvSpPr>
        <p:spPr>
          <a:xfrm>
            <a:off x="2922270" y="50762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论文总结与未来展望</a:t>
            </a:r>
            <a:endParaRPr lang="zh-CN" altLang="en-US" dirty="0">
              <a:solidFill>
                <a:schemeClr val="tx1">
                  <a:lumMod val="95000"/>
                  <a:lumOff val="5000"/>
                  <a:alpha val="75000"/>
                </a:schemeClr>
              </a:solidFill>
            </a:endParaRPr>
          </a:p>
        </p:txBody>
      </p:sp>
      <p:grpSp>
        <p:nvGrpSpPr>
          <p:cNvPr id="53263" name="组合 126"/>
          <p:cNvGrpSpPr/>
          <p:nvPr/>
        </p:nvGrpSpPr>
        <p:grpSpPr bwMode="auto">
          <a:xfrm>
            <a:off x="1882458" y="6014269"/>
            <a:ext cx="444500" cy="448945"/>
            <a:chOff x="2944759" y="497532"/>
            <a:chExt cx="657188" cy="663945"/>
          </a:xfrm>
        </p:grpSpPr>
        <p:sp>
          <p:nvSpPr>
            <p:cNvPr id="130" name="矩形 12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31" name="矩形 13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六</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8" name="文本框 127"/>
          <p:cNvSpPr txBox="1"/>
          <p:nvPr/>
        </p:nvSpPr>
        <p:spPr>
          <a:xfrm>
            <a:off x="2922270" y="5914415"/>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致谢</a:t>
            </a:r>
            <a:endParaRPr lang="zh-CN" altLang="en-US" dirty="0">
              <a:solidFill>
                <a:schemeClr val="tx1">
                  <a:lumMod val="95000"/>
                  <a:lumOff val="5000"/>
                  <a:alpha val="75000"/>
                </a:schemeClr>
              </a:solidFill>
            </a:endParaRPr>
          </a:p>
        </p:txBody>
      </p:sp>
      <p:sp>
        <p:nvSpPr>
          <p:cNvPr id="2" name="文本框 1"/>
          <p:cNvSpPr txBox="1"/>
          <p:nvPr/>
        </p:nvSpPr>
        <p:spPr>
          <a:xfrm>
            <a:off x="2922270" y="3399815"/>
            <a:ext cx="8870315"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基于DSE-ResNet的十二导联心律失常自动识别</a:t>
            </a:r>
            <a:endParaRPr lang="zh-CN" altLang="en-US" dirty="0">
              <a:solidFill>
                <a:schemeClr val="tx1">
                  <a:lumMod val="95000"/>
                  <a:lumOff val="5000"/>
                  <a:alpha val="75000"/>
                </a:schemeClr>
              </a:solidFill>
            </a:endParaRPr>
          </a:p>
        </p:txBody>
      </p:sp>
      <p:sp>
        <p:nvSpPr>
          <p:cNvPr id="6" name="矩形 5"/>
          <p:cNvSpPr/>
          <p:nvPr>
            <p:custDataLst>
              <p:tags r:id="rId1"/>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5" name="图片 4"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53"/>
                                        </p:tgtEl>
                                        <p:attrNameLst>
                                          <p:attrName>style.visibility</p:attrName>
                                        </p:attrNameLst>
                                      </p:cBhvr>
                                      <p:to>
                                        <p:strVal val="visible"/>
                                      </p:to>
                                    </p:set>
                                    <p:anim calcmode="lin" valueType="num">
                                      <p:cBhvr>
                                        <p:cTn id="7" dur="500" fill="hold"/>
                                        <p:tgtEl>
                                          <p:spTgt spid="53253"/>
                                        </p:tgtEl>
                                        <p:attrNameLst>
                                          <p:attrName>ppt_w</p:attrName>
                                        </p:attrNameLst>
                                      </p:cBhvr>
                                      <p:tavLst>
                                        <p:tav tm="0">
                                          <p:val>
                                            <p:fltVal val="0"/>
                                          </p:val>
                                        </p:tav>
                                        <p:tav tm="100000">
                                          <p:val>
                                            <p:strVal val="#ppt_w"/>
                                          </p:val>
                                        </p:tav>
                                      </p:tavLst>
                                    </p:anim>
                                    <p:anim calcmode="lin" valueType="num">
                                      <p:cBhvr>
                                        <p:cTn id="8" dur="500" fill="hold"/>
                                        <p:tgtEl>
                                          <p:spTgt spid="53253"/>
                                        </p:tgtEl>
                                        <p:attrNameLst>
                                          <p:attrName>ppt_h</p:attrName>
                                        </p:attrNameLst>
                                      </p:cBhvr>
                                      <p:tavLst>
                                        <p:tav tm="0">
                                          <p:val>
                                            <p:fltVal val="0"/>
                                          </p:val>
                                        </p:tav>
                                        <p:tav tm="100000">
                                          <p:val>
                                            <p:strVal val="#ppt_h"/>
                                          </p:val>
                                        </p:tav>
                                      </p:tavLst>
                                    </p:anim>
                                    <p:animEffect transition="in" filter="fade">
                                      <p:cBhvr>
                                        <p:cTn id="9" dur="500"/>
                                        <p:tgtEl>
                                          <p:spTgt spid="53253"/>
                                        </p:tgtEl>
                                      </p:cBhvr>
                                    </p:animEffect>
                                  </p:childTnLst>
                                </p:cTn>
                              </p:par>
                              <p:par>
                                <p:cTn id="10" presetID="53" presetClass="entr" presetSubtype="16" fill="hold" nodeType="withEffect">
                                  <p:stCondLst>
                                    <p:cond delay="250"/>
                                  </p:stCondLst>
                                  <p:childTnLst>
                                    <p:set>
                                      <p:cBhvr>
                                        <p:cTn id="11" dur="1" fill="hold">
                                          <p:stCondLst>
                                            <p:cond delay="0"/>
                                          </p:stCondLst>
                                        </p:cTn>
                                        <p:tgtEl>
                                          <p:spTgt spid="53255"/>
                                        </p:tgtEl>
                                        <p:attrNameLst>
                                          <p:attrName>style.visibility</p:attrName>
                                        </p:attrNameLst>
                                      </p:cBhvr>
                                      <p:to>
                                        <p:strVal val="visible"/>
                                      </p:to>
                                    </p:set>
                                    <p:anim calcmode="lin" valueType="num">
                                      <p:cBhvr>
                                        <p:cTn id="12" dur="500" fill="hold"/>
                                        <p:tgtEl>
                                          <p:spTgt spid="53255"/>
                                        </p:tgtEl>
                                        <p:attrNameLst>
                                          <p:attrName>ppt_w</p:attrName>
                                        </p:attrNameLst>
                                      </p:cBhvr>
                                      <p:tavLst>
                                        <p:tav tm="0">
                                          <p:val>
                                            <p:fltVal val="0"/>
                                          </p:val>
                                        </p:tav>
                                        <p:tav tm="100000">
                                          <p:val>
                                            <p:strVal val="#ppt_w"/>
                                          </p:val>
                                        </p:tav>
                                      </p:tavLst>
                                    </p:anim>
                                    <p:anim calcmode="lin" valueType="num">
                                      <p:cBhvr>
                                        <p:cTn id="13" dur="500" fill="hold"/>
                                        <p:tgtEl>
                                          <p:spTgt spid="53255"/>
                                        </p:tgtEl>
                                        <p:attrNameLst>
                                          <p:attrName>ppt_h</p:attrName>
                                        </p:attrNameLst>
                                      </p:cBhvr>
                                      <p:tavLst>
                                        <p:tav tm="0">
                                          <p:val>
                                            <p:fltVal val="0"/>
                                          </p:val>
                                        </p:tav>
                                        <p:tav tm="100000">
                                          <p:val>
                                            <p:strVal val="#ppt_h"/>
                                          </p:val>
                                        </p:tav>
                                      </p:tavLst>
                                    </p:anim>
                                    <p:animEffect transition="in" filter="fade">
                                      <p:cBhvr>
                                        <p:cTn id="14" dur="500"/>
                                        <p:tgtEl>
                                          <p:spTgt spid="53255"/>
                                        </p:tgtEl>
                                      </p:cBhvr>
                                    </p:animEffect>
                                  </p:childTnLst>
                                </p:cTn>
                              </p:par>
                              <p:par>
                                <p:cTn id="15" presetID="53" presetClass="entr" presetSubtype="16" fill="hold" nodeType="withEffect">
                                  <p:stCondLst>
                                    <p:cond delay="250"/>
                                  </p:stCondLst>
                                  <p:childTnLst>
                                    <p:set>
                                      <p:cBhvr>
                                        <p:cTn id="16" dur="1" fill="hold">
                                          <p:stCondLst>
                                            <p:cond delay="0"/>
                                          </p:stCondLst>
                                        </p:cTn>
                                        <p:tgtEl>
                                          <p:spTgt spid="53257"/>
                                        </p:tgtEl>
                                        <p:attrNameLst>
                                          <p:attrName>style.visibility</p:attrName>
                                        </p:attrNameLst>
                                      </p:cBhvr>
                                      <p:to>
                                        <p:strVal val="visible"/>
                                      </p:to>
                                    </p:set>
                                    <p:anim calcmode="lin" valueType="num">
                                      <p:cBhvr>
                                        <p:cTn id="17" dur="500" fill="hold"/>
                                        <p:tgtEl>
                                          <p:spTgt spid="53257"/>
                                        </p:tgtEl>
                                        <p:attrNameLst>
                                          <p:attrName>ppt_w</p:attrName>
                                        </p:attrNameLst>
                                      </p:cBhvr>
                                      <p:tavLst>
                                        <p:tav tm="0">
                                          <p:val>
                                            <p:fltVal val="0"/>
                                          </p:val>
                                        </p:tav>
                                        <p:tav tm="100000">
                                          <p:val>
                                            <p:strVal val="#ppt_w"/>
                                          </p:val>
                                        </p:tav>
                                      </p:tavLst>
                                    </p:anim>
                                    <p:anim calcmode="lin" valueType="num">
                                      <p:cBhvr>
                                        <p:cTn id="18" dur="500" fill="hold"/>
                                        <p:tgtEl>
                                          <p:spTgt spid="53257"/>
                                        </p:tgtEl>
                                        <p:attrNameLst>
                                          <p:attrName>ppt_h</p:attrName>
                                        </p:attrNameLst>
                                      </p:cBhvr>
                                      <p:tavLst>
                                        <p:tav tm="0">
                                          <p:val>
                                            <p:fltVal val="0"/>
                                          </p:val>
                                        </p:tav>
                                        <p:tav tm="100000">
                                          <p:val>
                                            <p:strVal val="#ppt_h"/>
                                          </p:val>
                                        </p:tav>
                                      </p:tavLst>
                                    </p:anim>
                                    <p:animEffect transition="in" filter="fade">
                                      <p:cBhvr>
                                        <p:cTn id="19" dur="500"/>
                                        <p:tgtEl>
                                          <p:spTgt spid="53257"/>
                                        </p:tgtEl>
                                      </p:cBhvr>
                                    </p:animEffect>
                                  </p:childTnLst>
                                </p:cTn>
                              </p:par>
                              <p:par>
                                <p:cTn id="20" presetID="53" presetClass="entr" presetSubtype="16" fill="hold" nodeType="withEffect">
                                  <p:stCondLst>
                                    <p:cond delay="250"/>
                                  </p:stCondLst>
                                  <p:childTnLst>
                                    <p:set>
                                      <p:cBhvr>
                                        <p:cTn id="21" dur="1" fill="hold">
                                          <p:stCondLst>
                                            <p:cond delay="0"/>
                                          </p:stCondLst>
                                        </p:cTn>
                                        <p:tgtEl>
                                          <p:spTgt spid="53259"/>
                                        </p:tgtEl>
                                        <p:attrNameLst>
                                          <p:attrName>style.visibility</p:attrName>
                                        </p:attrNameLst>
                                      </p:cBhvr>
                                      <p:to>
                                        <p:strVal val="visible"/>
                                      </p:to>
                                    </p:set>
                                    <p:anim calcmode="lin" valueType="num">
                                      <p:cBhvr>
                                        <p:cTn id="22" dur="500" fill="hold"/>
                                        <p:tgtEl>
                                          <p:spTgt spid="53259"/>
                                        </p:tgtEl>
                                        <p:attrNameLst>
                                          <p:attrName>ppt_w</p:attrName>
                                        </p:attrNameLst>
                                      </p:cBhvr>
                                      <p:tavLst>
                                        <p:tav tm="0">
                                          <p:val>
                                            <p:fltVal val="0"/>
                                          </p:val>
                                        </p:tav>
                                        <p:tav tm="100000">
                                          <p:val>
                                            <p:strVal val="#ppt_w"/>
                                          </p:val>
                                        </p:tav>
                                      </p:tavLst>
                                    </p:anim>
                                    <p:anim calcmode="lin" valueType="num">
                                      <p:cBhvr>
                                        <p:cTn id="23" dur="500" fill="hold"/>
                                        <p:tgtEl>
                                          <p:spTgt spid="53259"/>
                                        </p:tgtEl>
                                        <p:attrNameLst>
                                          <p:attrName>ppt_h</p:attrName>
                                        </p:attrNameLst>
                                      </p:cBhvr>
                                      <p:tavLst>
                                        <p:tav tm="0">
                                          <p:val>
                                            <p:fltVal val="0"/>
                                          </p:val>
                                        </p:tav>
                                        <p:tav tm="100000">
                                          <p:val>
                                            <p:strVal val="#ppt_h"/>
                                          </p:val>
                                        </p:tav>
                                      </p:tavLst>
                                    </p:anim>
                                    <p:animEffect transition="in" filter="fade">
                                      <p:cBhvr>
                                        <p:cTn id="24" dur="500"/>
                                        <p:tgtEl>
                                          <p:spTgt spid="53259"/>
                                        </p:tgtEl>
                                      </p:cBhvr>
                                    </p:animEffect>
                                  </p:childTnLst>
                                </p:cTn>
                              </p:par>
                              <p:par>
                                <p:cTn id="25" presetID="53" presetClass="entr" presetSubtype="16" fill="hold" nodeType="withEffect">
                                  <p:stCondLst>
                                    <p:cond delay="250"/>
                                  </p:stCondLst>
                                  <p:childTnLst>
                                    <p:set>
                                      <p:cBhvr>
                                        <p:cTn id="26" dur="1" fill="hold">
                                          <p:stCondLst>
                                            <p:cond delay="0"/>
                                          </p:stCondLst>
                                        </p:cTn>
                                        <p:tgtEl>
                                          <p:spTgt spid="53261"/>
                                        </p:tgtEl>
                                        <p:attrNameLst>
                                          <p:attrName>style.visibility</p:attrName>
                                        </p:attrNameLst>
                                      </p:cBhvr>
                                      <p:to>
                                        <p:strVal val="visible"/>
                                      </p:to>
                                    </p:set>
                                    <p:anim calcmode="lin" valueType="num">
                                      <p:cBhvr>
                                        <p:cTn id="27" dur="500" fill="hold"/>
                                        <p:tgtEl>
                                          <p:spTgt spid="53261"/>
                                        </p:tgtEl>
                                        <p:attrNameLst>
                                          <p:attrName>ppt_w</p:attrName>
                                        </p:attrNameLst>
                                      </p:cBhvr>
                                      <p:tavLst>
                                        <p:tav tm="0">
                                          <p:val>
                                            <p:fltVal val="0"/>
                                          </p:val>
                                        </p:tav>
                                        <p:tav tm="100000">
                                          <p:val>
                                            <p:strVal val="#ppt_w"/>
                                          </p:val>
                                        </p:tav>
                                      </p:tavLst>
                                    </p:anim>
                                    <p:anim calcmode="lin" valueType="num">
                                      <p:cBhvr>
                                        <p:cTn id="28" dur="500" fill="hold"/>
                                        <p:tgtEl>
                                          <p:spTgt spid="53261"/>
                                        </p:tgtEl>
                                        <p:attrNameLst>
                                          <p:attrName>ppt_h</p:attrName>
                                        </p:attrNameLst>
                                      </p:cBhvr>
                                      <p:tavLst>
                                        <p:tav tm="0">
                                          <p:val>
                                            <p:fltVal val="0"/>
                                          </p:val>
                                        </p:tav>
                                        <p:tav tm="100000">
                                          <p:val>
                                            <p:strVal val="#ppt_h"/>
                                          </p:val>
                                        </p:tav>
                                      </p:tavLst>
                                    </p:anim>
                                    <p:animEffect transition="in" filter="fade">
                                      <p:cBhvr>
                                        <p:cTn id="29" dur="500"/>
                                        <p:tgtEl>
                                          <p:spTgt spid="53261"/>
                                        </p:tgtEl>
                                      </p:cBhvr>
                                    </p:animEffect>
                                  </p:childTnLst>
                                </p:cTn>
                              </p:par>
                              <p:par>
                                <p:cTn id="30" presetID="53" presetClass="entr" presetSubtype="16" fill="hold" nodeType="withEffect">
                                  <p:stCondLst>
                                    <p:cond delay="250"/>
                                  </p:stCondLst>
                                  <p:childTnLst>
                                    <p:set>
                                      <p:cBhvr>
                                        <p:cTn id="31" dur="1" fill="hold">
                                          <p:stCondLst>
                                            <p:cond delay="0"/>
                                          </p:stCondLst>
                                        </p:cTn>
                                        <p:tgtEl>
                                          <p:spTgt spid="53263"/>
                                        </p:tgtEl>
                                        <p:attrNameLst>
                                          <p:attrName>style.visibility</p:attrName>
                                        </p:attrNameLst>
                                      </p:cBhvr>
                                      <p:to>
                                        <p:strVal val="visible"/>
                                      </p:to>
                                    </p:set>
                                    <p:anim calcmode="lin" valueType="num">
                                      <p:cBhvr>
                                        <p:cTn id="32" dur="500" fill="hold"/>
                                        <p:tgtEl>
                                          <p:spTgt spid="53263"/>
                                        </p:tgtEl>
                                        <p:attrNameLst>
                                          <p:attrName>ppt_w</p:attrName>
                                        </p:attrNameLst>
                                      </p:cBhvr>
                                      <p:tavLst>
                                        <p:tav tm="0">
                                          <p:val>
                                            <p:fltVal val="0"/>
                                          </p:val>
                                        </p:tav>
                                        <p:tav tm="100000">
                                          <p:val>
                                            <p:strVal val="#ppt_w"/>
                                          </p:val>
                                        </p:tav>
                                      </p:tavLst>
                                    </p:anim>
                                    <p:anim calcmode="lin" valueType="num">
                                      <p:cBhvr>
                                        <p:cTn id="33" dur="500" fill="hold"/>
                                        <p:tgtEl>
                                          <p:spTgt spid="53263"/>
                                        </p:tgtEl>
                                        <p:attrNameLst>
                                          <p:attrName>ppt_h</p:attrName>
                                        </p:attrNameLst>
                                      </p:cBhvr>
                                      <p:tavLst>
                                        <p:tav tm="0">
                                          <p:val>
                                            <p:fltVal val="0"/>
                                          </p:val>
                                        </p:tav>
                                        <p:tav tm="100000">
                                          <p:val>
                                            <p:strVal val="#ppt_h"/>
                                          </p:val>
                                        </p:tav>
                                      </p:tavLst>
                                    </p:anim>
                                    <p:animEffect transition="in" filter="fade">
                                      <p:cBhvr>
                                        <p:cTn id="34" dur="500"/>
                                        <p:tgtEl>
                                          <p:spTgt spid="53263"/>
                                        </p:tgtEl>
                                      </p:cBhvr>
                                    </p:animEffect>
                                  </p:childTnLst>
                                </p:cTn>
                              </p:par>
                              <p:par>
                                <p:cTn id="35" presetID="12" presetClass="entr" presetSubtype="8" fill="hold" grpId="0" nodeType="withEffect">
                                  <p:stCondLst>
                                    <p:cond delay="500"/>
                                  </p:stCondLst>
                                  <p:childTnLst>
                                    <p:set>
                                      <p:cBhvr>
                                        <p:cTn id="36" dur="1" fill="hold">
                                          <p:stCondLst>
                                            <p:cond delay="0"/>
                                          </p:stCondLst>
                                        </p:cTn>
                                        <p:tgtEl>
                                          <p:spTgt spid="98"/>
                                        </p:tgtEl>
                                        <p:attrNameLst>
                                          <p:attrName>style.visibility</p:attrName>
                                        </p:attrNameLst>
                                      </p:cBhvr>
                                      <p:to>
                                        <p:strVal val="visible"/>
                                      </p:to>
                                    </p:set>
                                    <p:anim calcmode="lin" valueType="num">
                                      <p:cBhvr additive="base">
                                        <p:cTn id="37" dur="500"/>
                                        <p:tgtEl>
                                          <p:spTgt spid="98"/>
                                        </p:tgtEl>
                                        <p:attrNameLst>
                                          <p:attrName>ppt_x</p:attrName>
                                        </p:attrNameLst>
                                      </p:cBhvr>
                                      <p:tavLst>
                                        <p:tav tm="0">
                                          <p:val>
                                            <p:strVal val="#ppt_x-#ppt_w*1.125000"/>
                                          </p:val>
                                        </p:tav>
                                        <p:tav tm="100000">
                                          <p:val>
                                            <p:strVal val="#ppt_x"/>
                                          </p:val>
                                        </p:tav>
                                      </p:tavLst>
                                    </p:anim>
                                    <p:animEffect transition="in" filter="wipe(right)">
                                      <p:cBhvr>
                                        <p:cTn id="38" dur="500"/>
                                        <p:tgtEl>
                                          <p:spTgt spid="98"/>
                                        </p:tgtEl>
                                      </p:cBhvr>
                                    </p:animEffect>
                                  </p:childTnLst>
                                </p:cTn>
                              </p:par>
                              <p:par>
                                <p:cTn id="39" presetID="12" presetClass="entr" presetSubtype="8" fill="hold" grpId="0" nodeType="withEffect">
                                  <p:stCondLst>
                                    <p:cond delay="500"/>
                                  </p:stCondLst>
                                  <p:childTnLst>
                                    <p:set>
                                      <p:cBhvr>
                                        <p:cTn id="40" dur="1" fill="hold">
                                          <p:stCondLst>
                                            <p:cond delay="0"/>
                                          </p:stCondLst>
                                        </p:cTn>
                                        <p:tgtEl>
                                          <p:spTgt spid="104"/>
                                        </p:tgtEl>
                                        <p:attrNameLst>
                                          <p:attrName>style.visibility</p:attrName>
                                        </p:attrNameLst>
                                      </p:cBhvr>
                                      <p:to>
                                        <p:strVal val="visible"/>
                                      </p:to>
                                    </p:set>
                                    <p:anim calcmode="lin" valueType="num">
                                      <p:cBhvr additive="base">
                                        <p:cTn id="41" dur="500"/>
                                        <p:tgtEl>
                                          <p:spTgt spid="104"/>
                                        </p:tgtEl>
                                        <p:attrNameLst>
                                          <p:attrName>ppt_x</p:attrName>
                                        </p:attrNameLst>
                                      </p:cBhvr>
                                      <p:tavLst>
                                        <p:tav tm="0">
                                          <p:val>
                                            <p:strVal val="#ppt_x-#ppt_w*1.125000"/>
                                          </p:val>
                                        </p:tav>
                                        <p:tav tm="100000">
                                          <p:val>
                                            <p:strVal val="#ppt_x"/>
                                          </p:val>
                                        </p:tav>
                                      </p:tavLst>
                                    </p:anim>
                                    <p:animEffect transition="in" filter="wipe(right)">
                                      <p:cBhvr>
                                        <p:cTn id="42" dur="500"/>
                                        <p:tgtEl>
                                          <p:spTgt spid="104"/>
                                        </p:tgtEl>
                                      </p:cBhvr>
                                    </p:animEffect>
                                  </p:childTnLst>
                                </p:cTn>
                              </p:par>
                              <p:par>
                                <p:cTn id="43" presetID="12" presetClass="entr" presetSubtype="8" fill="hold" grpId="0" nodeType="withEffect">
                                  <p:stCondLst>
                                    <p:cond delay="500"/>
                                  </p:stCondLst>
                                  <p:childTnLst>
                                    <p:set>
                                      <p:cBhvr>
                                        <p:cTn id="44" dur="1" fill="hold">
                                          <p:stCondLst>
                                            <p:cond delay="0"/>
                                          </p:stCondLst>
                                        </p:cTn>
                                        <p:tgtEl>
                                          <p:spTgt spid="110"/>
                                        </p:tgtEl>
                                        <p:attrNameLst>
                                          <p:attrName>style.visibility</p:attrName>
                                        </p:attrNameLst>
                                      </p:cBhvr>
                                      <p:to>
                                        <p:strVal val="visible"/>
                                      </p:to>
                                    </p:set>
                                    <p:anim calcmode="lin" valueType="num">
                                      <p:cBhvr additive="base">
                                        <p:cTn id="45" dur="500"/>
                                        <p:tgtEl>
                                          <p:spTgt spid="110"/>
                                        </p:tgtEl>
                                        <p:attrNameLst>
                                          <p:attrName>ppt_x</p:attrName>
                                        </p:attrNameLst>
                                      </p:cBhvr>
                                      <p:tavLst>
                                        <p:tav tm="0">
                                          <p:val>
                                            <p:strVal val="#ppt_x-#ppt_w*1.125000"/>
                                          </p:val>
                                        </p:tav>
                                        <p:tav tm="100000">
                                          <p:val>
                                            <p:strVal val="#ppt_x"/>
                                          </p:val>
                                        </p:tav>
                                      </p:tavLst>
                                    </p:anim>
                                    <p:animEffect transition="in" filter="wipe(right)">
                                      <p:cBhvr>
                                        <p:cTn id="46" dur="500"/>
                                        <p:tgtEl>
                                          <p:spTgt spid="110"/>
                                        </p:tgtEl>
                                      </p:cBhvr>
                                    </p:animEffect>
                                  </p:childTnLst>
                                </p:cTn>
                              </p:par>
                              <p:par>
                                <p:cTn id="47" presetID="12" presetClass="entr" presetSubtype="8" fill="hold" grpId="0" nodeType="withEffect">
                                  <p:stCondLst>
                                    <p:cond delay="500"/>
                                  </p:stCondLst>
                                  <p:childTnLst>
                                    <p:set>
                                      <p:cBhvr>
                                        <p:cTn id="48" dur="1" fill="hold">
                                          <p:stCondLst>
                                            <p:cond delay="0"/>
                                          </p:stCondLst>
                                        </p:cTn>
                                        <p:tgtEl>
                                          <p:spTgt spid="122"/>
                                        </p:tgtEl>
                                        <p:attrNameLst>
                                          <p:attrName>style.visibility</p:attrName>
                                        </p:attrNameLst>
                                      </p:cBhvr>
                                      <p:to>
                                        <p:strVal val="visible"/>
                                      </p:to>
                                    </p:set>
                                    <p:anim calcmode="lin" valueType="num">
                                      <p:cBhvr additive="base">
                                        <p:cTn id="49" dur="500"/>
                                        <p:tgtEl>
                                          <p:spTgt spid="122"/>
                                        </p:tgtEl>
                                        <p:attrNameLst>
                                          <p:attrName>ppt_x</p:attrName>
                                        </p:attrNameLst>
                                      </p:cBhvr>
                                      <p:tavLst>
                                        <p:tav tm="0">
                                          <p:val>
                                            <p:strVal val="#ppt_x-#ppt_w*1.125000"/>
                                          </p:val>
                                        </p:tav>
                                        <p:tav tm="100000">
                                          <p:val>
                                            <p:strVal val="#ppt_x"/>
                                          </p:val>
                                        </p:tav>
                                      </p:tavLst>
                                    </p:anim>
                                    <p:animEffect transition="in" filter="wipe(right)">
                                      <p:cBhvr>
                                        <p:cTn id="50" dur="500"/>
                                        <p:tgtEl>
                                          <p:spTgt spid="122"/>
                                        </p:tgtEl>
                                      </p:cBhvr>
                                    </p:animEffect>
                                  </p:childTnLst>
                                </p:cTn>
                              </p:par>
                              <p:par>
                                <p:cTn id="51" presetID="12" presetClass="entr" presetSubtype="8" fill="hold" grpId="0" nodeType="withEffect">
                                  <p:stCondLst>
                                    <p:cond delay="500"/>
                                  </p:stCondLst>
                                  <p:childTnLst>
                                    <p:set>
                                      <p:cBhvr>
                                        <p:cTn id="52" dur="1" fill="hold">
                                          <p:stCondLst>
                                            <p:cond delay="0"/>
                                          </p:stCondLst>
                                        </p:cTn>
                                        <p:tgtEl>
                                          <p:spTgt spid="128"/>
                                        </p:tgtEl>
                                        <p:attrNameLst>
                                          <p:attrName>style.visibility</p:attrName>
                                        </p:attrNameLst>
                                      </p:cBhvr>
                                      <p:to>
                                        <p:strVal val="visible"/>
                                      </p:to>
                                    </p:set>
                                    <p:anim calcmode="lin" valueType="num">
                                      <p:cBhvr additive="base">
                                        <p:cTn id="53" dur="500"/>
                                        <p:tgtEl>
                                          <p:spTgt spid="128"/>
                                        </p:tgtEl>
                                        <p:attrNameLst>
                                          <p:attrName>ppt_x</p:attrName>
                                        </p:attrNameLst>
                                      </p:cBhvr>
                                      <p:tavLst>
                                        <p:tav tm="0">
                                          <p:val>
                                            <p:strVal val="#ppt_x-#ppt_w*1.125000"/>
                                          </p:val>
                                        </p:tav>
                                        <p:tav tm="100000">
                                          <p:val>
                                            <p:strVal val="#ppt_x"/>
                                          </p:val>
                                        </p:tav>
                                      </p:tavLst>
                                    </p:anim>
                                    <p:animEffect transition="in" filter="wipe(right)">
                                      <p:cBhvr>
                                        <p:cTn id="54" dur="500"/>
                                        <p:tgtEl>
                                          <p:spTgt spid="128"/>
                                        </p:tgtEl>
                                      </p:cBhvr>
                                    </p:animEffect>
                                  </p:childTnLst>
                                </p:cTn>
                              </p:par>
                              <p:par>
                                <p:cTn id="55" presetID="12" presetClass="entr" presetSubtype="8" fill="hold" grpId="0" nodeType="withEffect">
                                  <p:stCondLst>
                                    <p:cond delay="500"/>
                                  </p:stCondLst>
                                  <p:childTnLst>
                                    <p:set>
                                      <p:cBhvr>
                                        <p:cTn id="56" dur="1" fill="hold">
                                          <p:stCondLst>
                                            <p:cond delay="0"/>
                                          </p:stCondLst>
                                        </p:cTn>
                                        <p:tgtEl>
                                          <p:spTgt spid="2"/>
                                        </p:tgtEl>
                                        <p:attrNameLst>
                                          <p:attrName>style.visibility</p:attrName>
                                        </p:attrNameLst>
                                      </p:cBhvr>
                                      <p:to>
                                        <p:strVal val="visible"/>
                                      </p:to>
                                    </p:set>
                                    <p:anim calcmode="lin" valueType="num">
                                      <p:cBhvr additive="base">
                                        <p:cTn id="57" dur="500"/>
                                        <p:tgtEl>
                                          <p:spTgt spid="2"/>
                                        </p:tgtEl>
                                        <p:attrNameLst>
                                          <p:attrName>ppt_x</p:attrName>
                                        </p:attrNameLst>
                                      </p:cBhvr>
                                      <p:tavLst>
                                        <p:tav tm="0">
                                          <p:val>
                                            <p:strVal val="#ppt_x-#ppt_w*1.125000"/>
                                          </p:val>
                                        </p:tav>
                                        <p:tav tm="100000">
                                          <p:val>
                                            <p:strVal val="#ppt_x"/>
                                          </p:val>
                                        </p:tav>
                                      </p:tavLst>
                                    </p:anim>
                                    <p:animEffect transition="in" filter="wipe(right)">
                                      <p:cBhvr>
                                        <p:cTn id="5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4" grpId="0"/>
      <p:bldP spid="110" grpId="0"/>
      <p:bldP spid="122" grpId="0"/>
      <p:bldP spid="128"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85420" y="833755"/>
            <a:ext cx="463359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研究现状与</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研究对象</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12" name="图片 11"/>
          <p:cNvPicPr>
            <a:picLocks noChangeAspect="1"/>
          </p:cNvPicPr>
          <p:nvPr>
            <p:custDataLst>
              <p:tags r:id="rId7"/>
            </p:custDataLst>
          </p:nvPr>
        </p:nvPicPr>
        <p:blipFill>
          <a:blip r:embed="rId8"/>
          <a:stretch>
            <a:fillRect/>
          </a:stretch>
        </p:blipFill>
        <p:spPr>
          <a:xfrm>
            <a:off x="698500" y="1603375"/>
            <a:ext cx="10591800" cy="2804160"/>
          </a:xfrm>
          <a:prstGeom prst="rect">
            <a:avLst/>
          </a:prstGeom>
        </p:spPr>
      </p:pic>
      <p:pic>
        <p:nvPicPr>
          <p:cNvPr id="14" name="图片 13"/>
          <p:cNvPicPr>
            <a:picLocks noChangeAspect="1"/>
          </p:cNvPicPr>
          <p:nvPr>
            <p:custDataLst>
              <p:tags r:id="rId9"/>
            </p:custDataLst>
          </p:nvPr>
        </p:nvPicPr>
        <p:blipFill>
          <a:blip r:embed="rId10"/>
          <a:stretch>
            <a:fillRect/>
          </a:stretch>
        </p:blipFill>
        <p:spPr>
          <a:xfrm>
            <a:off x="296545" y="4407535"/>
            <a:ext cx="5466715" cy="2288540"/>
          </a:xfrm>
          <a:prstGeom prst="rect">
            <a:avLst/>
          </a:prstGeom>
        </p:spPr>
      </p:pic>
      <p:pic>
        <p:nvPicPr>
          <p:cNvPr id="16" name="图片 15" descr="1680945031479"/>
          <p:cNvPicPr>
            <a:picLocks noChangeAspect="1"/>
          </p:cNvPicPr>
          <p:nvPr>
            <p:custDataLst>
              <p:tags r:id="rId11"/>
            </p:custDataLst>
          </p:nvPr>
        </p:nvPicPr>
        <p:blipFill>
          <a:blip r:embed="rId12"/>
          <a:stretch>
            <a:fillRect/>
          </a:stretch>
        </p:blipFill>
        <p:spPr>
          <a:xfrm>
            <a:off x="5542915" y="4531995"/>
            <a:ext cx="6402705" cy="2023110"/>
          </a:xfrm>
          <a:prstGeom prst="rect">
            <a:avLst/>
          </a:prstGeom>
        </p:spPr>
      </p:pic>
    </p:spTree>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85420" y="833755"/>
            <a:ext cx="439039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研究现状与</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研究对象</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6510020" y="4608195"/>
            <a:ext cx="4677410" cy="1885315"/>
          </a:xfrm>
          <a:prstGeom prst="rect">
            <a:avLst/>
          </a:prstGeom>
          <a:noFill/>
        </p:spPr>
        <p:txBody>
          <a:bodyPr wrap="square" rtlCol="0">
            <a:noAutofit/>
          </a:bodyPr>
          <a:p>
            <a:r>
              <a:rPr lang="zh-CN" altLang="en-US" b="1">
                <a:latin typeface="+mn-ea"/>
                <a:cs typeface="+mn-ea"/>
              </a:rPr>
              <a:t>本研究研究对象</a:t>
            </a:r>
            <a:r>
              <a:rPr lang="zh-CN" altLang="en-US">
                <a:latin typeface="+mn-ea"/>
                <a:cs typeface="+mn-ea"/>
              </a:rPr>
              <a:t>：</a:t>
            </a:r>
            <a:endParaRPr lang="en-US" altLang="zh-CN">
              <a:latin typeface="+mn-ea"/>
              <a:cs typeface="+mn-ea"/>
            </a:endParaRPr>
          </a:p>
          <a:p>
            <a:r>
              <a:rPr lang="zh-CN" altLang="en-US">
                <a:solidFill>
                  <a:srgbClr val="FF0000"/>
                </a:solidFill>
                <a:latin typeface="+mn-ea"/>
                <a:cs typeface="+mn-ea"/>
              </a:rPr>
              <a:t>（</a:t>
            </a:r>
            <a:r>
              <a:rPr lang="en-US" altLang="zh-CN">
                <a:solidFill>
                  <a:srgbClr val="FF0000"/>
                </a:solidFill>
                <a:latin typeface="+mn-ea"/>
                <a:cs typeface="+mn-ea"/>
              </a:rPr>
              <a:t>1</a:t>
            </a:r>
            <a:r>
              <a:rPr lang="zh-CN" altLang="en-US">
                <a:solidFill>
                  <a:srgbClr val="FF0000"/>
                </a:solidFill>
                <a:latin typeface="+mn-ea"/>
                <a:cs typeface="+mn-ea"/>
              </a:rPr>
              <a:t>）基于十二导联</a:t>
            </a:r>
            <a:r>
              <a:rPr lang="en-US" altLang="zh-CN">
                <a:solidFill>
                  <a:srgbClr val="FF0000"/>
                </a:solidFill>
                <a:latin typeface="+mn-ea"/>
                <a:cs typeface="+mn-ea"/>
              </a:rPr>
              <a:t>ECG</a:t>
            </a:r>
            <a:r>
              <a:rPr lang="zh-CN" altLang="en-US">
                <a:solidFill>
                  <a:srgbClr val="FF0000"/>
                </a:solidFill>
                <a:latin typeface="+mn-ea"/>
                <a:cs typeface="+mn-ea"/>
              </a:rPr>
              <a:t>数据进行试验</a:t>
            </a:r>
            <a:endParaRPr lang="zh-CN" altLang="en-US">
              <a:solidFill>
                <a:srgbClr val="FF0000"/>
              </a:solidFill>
              <a:latin typeface="+mn-ea"/>
              <a:cs typeface="+mn-ea"/>
            </a:endParaRPr>
          </a:p>
          <a:p>
            <a:r>
              <a:rPr lang="zh-CN" altLang="en-US">
                <a:latin typeface="+mn-ea"/>
                <a:cs typeface="+mn-ea"/>
              </a:rPr>
              <a:t>（</a:t>
            </a:r>
            <a:r>
              <a:rPr lang="en-US" altLang="zh-CN">
                <a:latin typeface="+mn-ea"/>
                <a:cs typeface="+mn-ea"/>
              </a:rPr>
              <a:t>2</a:t>
            </a:r>
            <a:r>
              <a:rPr lang="zh-CN" altLang="en-US">
                <a:latin typeface="+mn-ea"/>
                <a:cs typeface="+mn-ea"/>
              </a:rPr>
              <a:t>）构建逻辑上的二维化</a:t>
            </a:r>
            <a:r>
              <a:rPr lang="en-US" altLang="zh-CN">
                <a:latin typeface="+mn-ea"/>
                <a:cs typeface="+mn-ea"/>
              </a:rPr>
              <a:t>ECG</a:t>
            </a:r>
            <a:r>
              <a:rPr lang="zh-CN" altLang="en-US">
                <a:latin typeface="+mn-ea"/>
                <a:cs typeface="+mn-ea"/>
              </a:rPr>
              <a:t>数据，使十二导联数据变成二维化数据。</a:t>
            </a:r>
            <a:endParaRPr lang="zh-CN" altLang="en-US">
              <a:latin typeface="+mn-ea"/>
              <a:cs typeface="+mn-ea"/>
            </a:endParaRPr>
          </a:p>
          <a:p>
            <a:r>
              <a:rPr lang="zh-CN" altLang="en-US">
                <a:latin typeface="+mn-ea"/>
                <a:cs typeface="+mn-ea"/>
              </a:rPr>
              <a:t>（</a:t>
            </a:r>
            <a:r>
              <a:rPr lang="en-US" altLang="zh-CN">
                <a:latin typeface="+mn-ea"/>
                <a:cs typeface="+mn-ea"/>
              </a:rPr>
              <a:t>3</a:t>
            </a:r>
            <a:r>
              <a:rPr lang="zh-CN" altLang="en-US">
                <a:latin typeface="+mn-ea"/>
                <a:cs typeface="+mn-ea"/>
              </a:rPr>
              <a:t>）建立基于二维卷积神经网络的通用深度学习模型，</a:t>
            </a:r>
            <a:r>
              <a:rPr lang="zh-CN" altLang="en-US">
                <a:latin typeface="+mn-ea"/>
                <a:cs typeface="+mn-ea"/>
              </a:rPr>
              <a:t>以及特殊的数据预处理方式。</a:t>
            </a:r>
            <a:endParaRPr lang="zh-CN" altLang="en-US">
              <a:latin typeface="+mn-ea"/>
              <a:cs typeface="+mn-ea"/>
            </a:endParaRPr>
          </a:p>
        </p:txBody>
      </p:sp>
      <p:pic>
        <p:nvPicPr>
          <p:cNvPr id="8" name="图片 7" descr="1680945212643"/>
          <p:cNvPicPr>
            <a:picLocks noChangeAspect="1"/>
          </p:cNvPicPr>
          <p:nvPr/>
        </p:nvPicPr>
        <p:blipFill>
          <a:blip r:embed="rId7"/>
          <a:stretch>
            <a:fillRect/>
          </a:stretch>
        </p:blipFill>
        <p:spPr>
          <a:xfrm>
            <a:off x="890270" y="1755775"/>
            <a:ext cx="5455920" cy="2646680"/>
          </a:xfrm>
          <a:prstGeom prst="rect">
            <a:avLst/>
          </a:prstGeom>
        </p:spPr>
      </p:pic>
      <p:pic>
        <p:nvPicPr>
          <p:cNvPr id="9" name="图片 8" descr="1680945237598"/>
          <p:cNvPicPr>
            <a:picLocks noChangeAspect="1"/>
          </p:cNvPicPr>
          <p:nvPr/>
        </p:nvPicPr>
        <p:blipFill>
          <a:blip r:embed="rId8"/>
          <a:stretch>
            <a:fillRect/>
          </a:stretch>
        </p:blipFill>
        <p:spPr>
          <a:xfrm>
            <a:off x="6621780" y="1597660"/>
            <a:ext cx="4113530" cy="2934335"/>
          </a:xfrm>
          <a:prstGeom prst="rect">
            <a:avLst/>
          </a:prstGeom>
        </p:spPr>
      </p:pic>
      <p:sp>
        <p:nvSpPr>
          <p:cNvPr id="13" name="文本框 12"/>
          <p:cNvSpPr txBox="1"/>
          <p:nvPr>
            <p:custDataLst>
              <p:tags r:id="rId9"/>
            </p:custDataLst>
          </p:nvPr>
        </p:nvSpPr>
        <p:spPr>
          <a:xfrm>
            <a:off x="328295" y="4531995"/>
            <a:ext cx="5527675" cy="2089150"/>
          </a:xfrm>
          <a:prstGeom prst="rect">
            <a:avLst/>
          </a:prstGeom>
          <a:noFill/>
        </p:spPr>
        <p:txBody>
          <a:bodyPr wrap="square" rtlCol="0">
            <a:noAutofit/>
          </a:bodyPr>
          <a:p>
            <a:r>
              <a:rPr lang="zh-CN" altLang="en-US" b="1">
                <a:latin typeface="+mn-ea"/>
                <a:cs typeface="+mn-ea"/>
              </a:rPr>
              <a:t>当前研究存在的问题</a:t>
            </a:r>
            <a:r>
              <a:rPr lang="zh-CN" altLang="en-US">
                <a:latin typeface="+mn-ea"/>
                <a:cs typeface="+mn-ea"/>
              </a:rPr>
              <a:t>：</a:t>
            </a:r>
            <a:endParaRPr lang="zh-CN" altLang="en-US">
              <a:latin typeface="+mn-ea"/>
              <a:cs typeface="+mn-ea"/>
            </a:endParaRPr>
          </a:p>
          <a:p>
            <a:r>
              <a:rPr lang="zh-CN" altLang="en-US">
                <a:latin typeface="+mn-ea"/>
                <a:cs typeface="+mn-ea"/>
              </a:rPr>
              <a:t>（</a:t>
            </a:r>
            <a:r>
              <a:rPr lang="en-US" altLang="zh-CN">
                <a:latin typeface="+mn-ea"/>
                <a:cs typeface="+mn-ea"/>
              </a:rPr>
              <a:t>1</a:t>
            </a:r>
            <a:r>
              <a:rPr lang="zh-CN" altLang="en-US">
                <a:latin typeface="+mn-ea"/>
                <a:cs typeface="+mn-ea"/>
              </a:rPr>
              <a:t>）十二导联数据库蕴含信息多，但</a:t>
            </a:r>
            <a:r>
              <a:rPr lang="zh-CN" altLang="en-US">
                <a:latin typeface="+mn-ea"/>
                <a:cs typeface="+mn-ea"/>
              </a:rPr>
              <a:t>开源数据库相对较少，部分研究的算法识别性能较低。</a:t>
            </a:r>
            <a:endParaRPr lang="zh-CN" altLang="en-US">
              <a:latin typeface="+mn-ea"/>
              <a:cs typeface="+mn-ea"/>
            </a:endParaRPr>
          </a:p>
          <a:p>
            <a:r>
              <a:rPr lang="zh-CN" altLang="en-US">
                <a:latin typeface="+mn-ea"/>
                <a:cs typeface="+mn-ea"/>
              </a:rPr>
              <a:t>（</a:t>
            </a:r>
            <a:r>
              <a:rPr lang="en-US" altLang="zh-CN">
                <a:latin typeface="+mn-ea"/>
                <a:cs typeface="+mn-ea"/>
              </a:rPr>
              <a:t>2</a:t>
            </a:r>
            <a:r>
              <a:rPr lang="zh-CN" altLang="en-US">
                <a:latin typeface="+mn-ea"/>
                <a:cs typeface="+mn-ea"/>
              </a:rPr>
              <a:t>）传统机器学习需要大量提炼人工特征，这导致结果受限于人工特征的主观选择。</a:t>
            </a:r>
            <a:endParaRPr lang="zh-CN" altLang="en-US">
              <a:latin typeface="+mn-ea"/>
              <a:cs typeface="+mn-ea"/>
            </a:endParaRPr>
          </a:p>
          <a:p>
            <a:r>
              <a:rPr lang="zh-CN" altLang="en-US">
                <a:latin typeface="+mn-ea"/>
                <a:cs typeface="+mn-ea"/>
              </a:rPr>
              <a:t>（</a:t>
            </a:r>
            <a:r>
              <a:rPr lang="en-US" altLang="zh-CN">
                <a:latin typeface="+mn-ea"/>
                <a:cs typeface="+mn-ea"/>
              </a:rPr>
              <a:t>3</a:t>
            </a:r>
            <a:r>
              <a:rPr lang="zh-CN" altLang="en-US">
                <a:latin typeface="+mn-ea"/>
                <a:cs typeface="+mn-ea"/>
              </a:rPr>
              <a:t>）心律失常的分类可能依赖于导联之间的特征。部分基于深度学习的研究</a:t>
            </a:r>
            <a:r>
              <a:rPr lang="zh-CN" altLang="en-US">
                <a:latin typeface="+mn-ea"/>
                <a:cs typeface="+mn-ea"/>
              </a:rPr>
              <a:t>忽略这个问题。</a:t>
            </a:r>
            <a:endParaRPr lang="zh-CN" altLang="en-US">
              <a:latin typeface="+mn-ea"/>
              <a:cs typeface="+mn-ea"/>
            </a:endParaRPr>
          </a:p>
        </p:txBody>
      </p:sp>
    </p:spTree>
  </p:cSld>
  <p:clrMapOvr>
    <a:masterClrMapping/>
  </p:clrMapOvr>
  <p:transition>
    <p:wipe/>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UNIT_TABLE_BEAUTIFY" val="smartTable{3f211348-4cf6-4f32-9cb2-eff968ae4b80}"/>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UNIT_TABLE_BEAUTIFY" val="smartTable{01d077aa-b2be-411e-9113-c97bda5dabc4}"/>
  <p:tag name="TABLE_ENDDRAG_ORIGIN_RECT" val="392*179"/>
  <p:tag name="TABLE_ENDDRAG_RECT" val="60*207*393*179"/>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UNIT_TABLE_BEAUTIFY" val="smartTable{fa967df4-9fc0-4f64-a51c-3a601b034c4c}"/>
  <p:tag name="TABLE_ENDDRAG_ORIGIN_RECT" val="515*293"/>
  <p:tag name="TABLE_ENDDRAG_RECT" val="280*213*516*293"/>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UNIT_TABLE_BEAUTIFY" val="smartTable{2531d369-7210-404a-ae3a-1aa5809dcd1e}"/>
  <p:tag name="TABLE_ENDDRAG_ORIGIN_RECT" val="414*465"/>
  <p:tag name="TABLE_ENDDRAG_RECT" val="494*65*414*465"/>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PP_MARK_KEY" val="be937edd-1efe-49ee-8416-d80f054d0e2b"/>
  <p:tag name="COMMONDATA" val="eyJoZGlkIjoiMjgxMDMxN2I1ZWY0ZTc1MDk4YmZjMzlhODg1YjYyMmQifQ=="/>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UNIT_TABLE_BEAUTIFY" val="smartTable{4d6c9654-f46a-4321-a0d4-77a83c99b476}"/>
  <p:tag name="TABLE_ENDDRAG_ORIGIN_RECT" val="623*326"/>
  <p:tag name="TABLE_ENDDRAG_RECT" val="262*192*623*326"/>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7942</Words>
  <Application>WPS 演示</Application>
  <PresentationFormat>全屏显示(4:3)</PresentationFormat>
  <Paragraphs>1346</Paragraphs>
  <Slides>34</Slides>
  <Notes>1</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8</vt:i4>
      </vt:variant>
      <vt:variant>
        <vt:lpstr>幻灯片标题</vt:lpstr>
      </vt:variant>
      <vt:variant>
        <vt:i4>34</vt:i4>
      </vt:variant>
    </vt:vector>
  </HeadingPairs>
  <TitlesOfParts>
    <vt:vector size="56" baseType="lpstr">
      <vt:lpstr>Arial</vt:lpstr>
      <vt:lpstr>宋体</vt:lpstr>
      <vt:lpstr>Wingdings</vt:lpstr>
      <vt:lpstr>微软雅黑</vt:lpstr>
      <vt:lpstr>Calibri</vt:lpstr>
      <vt:lpstr>等线</vt:lpstr>
      <vt:lpstr>楷体</vt:lpstr>
      <vt:lpstr>Arial Unicode MS</vt:lpstr>
      <vt:lpstr>Calibri Light</vt:lpstr>
      <vt:lpstr>PMingLiU</vt:lpstr>
      <vt:lpstr>Segoe Print</vt:lpstr>
      <vt:lpstr>Times New Roman</vt:lpstr>
      <vt:lpstr>Office 主题</vt:lpstr>
      <vt:lpstr>3_Office 主题</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阳</cp:lastModifiedBy>
  <cp:revision>174</cp:revision>
  <dcterms:created xsi:type="dcterms:W3CDTF">2015-02-19T23:46:00Z</dcterms:created>
  <dcterms:modified xsi:type="dcterms:W3CDTF">2023-05-25T09:15:27Z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1824B12B2EB84F489C1E06491AF055A3_12</vt:lpwstr>
  </property>
</Properties>
</file>